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7" r:id="rId2"/>
    <p:sldId id="259" r:id="rId3"/>
    <p:sldId id="260" r:id="rId4"/>
    <p:sldId id="261" r:id="rId5"/>
    <p:sldId id="276" r:id="rId6"/>
    <p:sldId id="268" r:id="rId7"/>
    <p:sldId id="262" r:id="rId8"/>
    <p:sldId id="278" r:id="rId9"/>
    <p:sldId id="277" r:id="rId10"/>
    <p:sldId id="263" r:id="rId11"/>
    <p:sldId id="272" r:id="rId12"/>
    <p:sldId id="279" r:id="rId13"/>
    <p:sldId id="274" r:id="rId14"/>
    <p:sldId id="264" r:id="rId15"/>
    <p:sldId id="273" r:id="rId16"/>
    <p:sldId id="275" r:id="rId17"/>
    <p:sldId id="269" r:id="rId18"/>
    <p:sldId id="271" r:id="rId19"/>
    <p:sldId id="265" r:id="rId20"/>
    <p:sldId id="266" r:id="rId21"/>
    <p:sldId id="28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94653"/>
  </p:normalViewPr>
  <p:slideViewPr>
    <p:cSldViewPr snapToGrid="0">
      <p:cViewPr varScale="1">
        <p:scale>
          <a:sx n="113" d="100"/>
          <a:sy n="113" d="100"/>
        </p:scale>
        <p:origin x="62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3CA169-C70E-BB47-87B9-BBEBA986513F}" type="datetimeFigureOut">
              <a:rPr lang="en-US" smtClean="0"/>
              <a:t>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EB6A17-041A-7543-8ECF-D434603F31DF}" type="slidenum">
              <a:rPr lang="en-US" smtClean="0"/>
              <a:t>‹#›</a:t>
            </a:fld>
            <a:endParaRPr lang="en-US"/>
          </a:p>
        </p:txBody>
      </p:sp>
    </p:spTree>
    <p:extLst>
      <p:ext uri="{BB962C8B-B14F-4D97-AF65-F5344CB8AC3E}">
        <p14:creationId xmlns:p14="http://schemas.microsoft.com/office/powerpoint/2010/main" val="39763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EB6A17-041A-7543-8ECF-D434603F31DF}" type="slidenum">
              <a:rPr lang="en-US" smtClean="0"/>
              <a:t>4</a:t>
            </a:fld>
            <a:endParaRPr lang="en-US"/>
          </a:p>
        </p:txBody>
      </p:sp>
    </p:spTree>
    <p:extLst>
      <p:ext uri="{BB962C8B-B14F-4D97-AF65-F5344CB8AC3E}">
        <p14:creationId xmlns:p14="http://schemas.microsoft.com/office/powerpoint/2010/main" val="33706577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EB6A17-041A-7543-8ECF-D434603F31DF}" type="slidenum">
              <a:rPr lang="en-US" smtClean="0"/>
              <a:t>5</a:t>
            </a:fld>
            <a:endParaRPr lang="en-US"/>
          </a:p>
        </p:txBody>
      </p:sp>
    </p:spTree>
    <p:extLst>
      <p:ext uri="{BB962C8B-B14F-4D97-AF65-F5344CB8AC3E}">
        <p14:creationId xmlns:p14="http://schemas.microsoft.com/office/powerpoint/2010/main" val="34204330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EB6A17-041A-7543-8ECF-D434603F31DF}" type="slidenum">
              <a:rPr lang="en-US" smtClean="0"/>
              <a:t>7</a:t>
            </a:fld>
            <a:endParaRPr lang="en-US"/>
          </a:p>
        </p:txBody>
      </p:sp>
    </p:spTree>
    <p:extLst>
      <p:ext uri="{BB962C8B-B14F-4D97-AF65-F5344CB8AC3E}">
        <p14:creationId xmlns:p14="http://schemas.microsoft.com/office/powerpoint/2010/main" val="14849083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EB6A17-041A-7543-8ECF-D434603F31DF}" type="slidenum">
              <a:rPr lang="en-US" smtClean="0"/>
              <a:t>13</a:t>
            </a:fld>
            <a:endParaRPr lang="en-US"/>
          </a:p>
        </p:txBody>
      </p:sp>
    </p:spTree>
    <p:extLst>
      <p:ext uri="{BB962C8B-B14F-4D97-AF65-F5344CB8AC3E}">
        <p14:creationId xmlns:p14="http://schemas.microsoft.com/office/powerpoint/2010/main" val="38693341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EB6A17-041A-7543-8ECF-D434603F31DF}" type="slidenum">
              <a:rPr lang="en-US" smtClean="0"/>
              <a:t>15</a:t>
            </a:fld>
            <a:endParaRPr lang="en-US"/>
          </a:p>
        </p:txBody>
      </p:sp>
    </p:spTree>
    <p:extLst>
      <p:ext uri="{BB962C8B-B14F-4D97-AF65-F5344CB8AC3E}">
        <p14:creationId xmlns:p14="http://schemas.microsoft.com/office/powerpoint/2010/main" val="8144865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EB6A17-041A-7543-8ECF-D434603F31DF}" type="slidenum">
              <a:rPr lang="en-US" smtClean="0"/>
              <a:t>21</a:t>
            </a:fld>
            <a:endParaRPr lang="en-US"/>
          </a:p>
        </p:txBody>
      </p:sp>
    </p:spTree>
    <p:extLst>
      <p:ext uri="{BB962C8B-B14F-4D97-AF65-F5344CB8AC3E}">
        <p14:creationId xmlns:p14="http://schemas.microsoft.com/office/powerpoint/2010/main" val="24395295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9E9C8-20FE-9667-7CB4-A3798A17213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89E4260-3425-5B96-64A5-E9CAFA9E093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8999608-2B4E-F98E-C250-122C977BC74A}"/>
              </a:ext>
            </a:extLst>
          </p:cNvPr>
          <p:cNvSpPr>
            <a:spLocks noGrp="1"/>
          </p:cNvSpPr>
          <p:nvPr>
            <p:ph type="dt" sz="half" idx="10"/>
          </p:nvPr>
        </p:nvSpPr>
        <p:spPr/>
        <p:txBody>
          <a:bodyPr/>
          <a:lstStyle/>
          <a:p>
            <a:fld id="{5B9B97F5-0DBC-F14B-A4B9-700766933A6E}" type="datetimeFigureOut">
              <a:rPr lang="en-US" smtClean="0"/>
              <a:t>11/20/24</a:t>
            </a:fld>
            <a:endParaRPr lang="en-US"/>
          </a:p>
        </p:txBody>
      </p:sp>
      <p:sp>
        <p:nvSpPr>
          <p:cNvPr id="5" name="Footer Placeholder 4">
            <a:extLst>
              <a:ext uri="{FF2B5EF4-FFF2-40B4-BE49-F238E27FC236}">
                <a16:creationId xmlns:a16="http://schemas.microsoft.com/office/drawing/2014/main" id="{E1717BDC-C741-1BAE-387C-E872376D6C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26D2D8-15FB-2BA7-9ED1-33F26170CE0F}"/>
              </a:ext>
            </a:extLst>
          </p:cNvPr>
          <p:cNvSpPr>
            <a:spLocks noGrp="1"/>
          </p:cNvSpPr>
          <p:nvPr>
            <p:ph type="sldNum" sz="quarter" idx="12"/>
          </p:nvPr>
        </p:nvSpPr>
        <p:spPr/>
        <p:txBody>
          <a:bodyPr/>
          <a:lstStyle/>
          <a:p>
            <a:fld id="{ECC4B889-3A79-6B48-89CC-124143CD4B38}" type="slidenum">
              <a:rPr lang="en-US" smtClean="0"/>
              <a:t>‹#›</a:t>
            </a:fld>
            <a:endParaRPr lang="en-US"/>
          </a:p>
        </p:txBody>
      </p:sp>
    </p:spTree>
    <p:extLst>
      <p:ext uri="{BB962C8B-B14F-4D97-AF65-F5344CB8AC3E}">
        <p14:creationId xmlns:p14="http://schemas.microsoft.com/office/powerpoint/2010/main" val="3462656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8D439-54BA-94D9-0214-20419EEA3D8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A8B5986-FBAF-BD79-9BAE-FCD0306960E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06CA18-5490-4595-92B9-1AA39975E343}"/>
              </a:ext>
            </a:extLst>
          </p:cNvPr>
          <p:cNvSpPr>
            <a:spLocks noGrp="1"/>
          </p:cNvSpPr>
          <p:nvPr>
            <p:ph type="dt" sz="half" idx="10"/>
          </p:nvPr>
        </p:nvSpPr>
        <p:spPr/>
        <p:txBody>
          <a:bodyPr/>
          <a:lstStyle/>
          <a:p>
            <a:fld id="{5B9B97F5-0DBC-F14B-A4B9-700766933A6E}" type="datetimeFigureOut">
              <a:rPr lang="en-US" smtClean="0"/>
              <a:t>11/20/24</a:t>
            </a:fld>
            <a:endParaRPr lang="en-US"/>
          </a:p>
        </p:txBody>
      </p:sp>
      <p:sp>
        <p:nvSpPr>
          <p:cNvPr id="5" name="Footer Placeholder 4">
            <a:extLst>
              <a:ext uri="{FF2B5EF4-FFF2-40B4-BE49-F238E27FC236}">
                <a16:creationId xmlns:a16="http://schemas.microsoft.com/office/drawing/2014/main" id="{4735EC78-C062-A8A4-FC0F-D8DC1AA31E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2FD8B6-20B4-957F-F279-C0B6D076CBBD}"/>
              </a:ext>
            </a:extLst>
          </p:cNvPr>
          <p:cNvSpPr>
            <a:spLocks noGrp="1"/>
          </p:cNvSpPr>
          <p:nvPr>
            <p:ph type="sldNum" sz="quarter" idx="12"/>
          </p:nvPr>
        </p:nvSpPr>
        <p:spPr/>
        <p:txBody>
          <a:bodyPr/>
          <a:lstStyle/>
          <a:p>
            <a:fld id="{ECC4B889-3A79-6B48-89CC-124143CD4B38}" type="slidenum">
              <a:rPr lang="en-US" smtClean="0"/>
              <a:t>‹#›</a:t>
            </a:fld>
            <a:endParaRPr lang="en-US"/>
          </a:p>
        </p:txBody>
      </p:sp>
    </p:spTree>
    <p:extLst>
      <p:ext uri="{BB962C8B-B14F-4D97-AF65-F5344CB8AC3E}">
        <p14:creationId xmlns:p14="http://schemas.microsoft.com/office/powerpoint/2010/main" val="586905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13070B-78B5-8575-E951-E3A90A93FF1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C7AD588-4236-430B-4619-14B0F4616B7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8DC93B-0A9D-CAF7-256F-541C797061C2}"/>
              </a:ext>
            </a:extLst>
          </p:cNvPr>
          <p:cNvSpPr>
            <a:spLocks noGrp="1"/>
          </p:cNvSpPr>
          <p:nvPr>
            <p:ph type="dt" sz="half" idx="10"/>
          </p:nvPr>
        </p:nvSpPr>
        <p:spPr/>
        <p:txBody>
          <a:bodyPr/>
          <a:lstStyle/>
          <a:p>
            <a:fld id="{5B9B97F5-0DBC-F14B-A4B9-700766933A6E}" type="datetimeFigureOut">
              <a:rPr lang="en-US" smtClean="0"/>
              <a:t>11/20/24</a:t>
            </a:fld>
            <a:endParaRPr lang="en-US"/>
          </a:p>
        </p:txBody>
      </p:sp>
      <p:sp>
        <p:nvSpPr>
          <p:cNvPr id="5" name="Footer Placeholder 4">
            <a:extLst>
              <a:ext uri="{FF2B5EF4-FFF2-40B4-BE49-F238E27FC236}">
                <a16:creationId xmlns:a16="http://schemas.microsoft.com/office/drawing/2014/main" id="{527D5F3F-F623-275F-31BC-99C7A3DC2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DE89CB-58BE-0C79-7A65-8A58656DEBB4}"/>
              </a:ext>
            </a:extLst>
          </p:cNvPr>
          <p:cNvSpPr>
            <a:spLocks noGrp="1"/>
          </p:cNvSpPr>
          <p:nvPr>
            <p:ph type="sldNum" sz="quarter" idx="12"/>
          </p:nvPr>
        </p:nvSpPr>
        <p:spPr/>
        <p:txBody>
          <a:bodyPr/>
          <a:lstStyle/>
          <a:p>
            <a:fld id="{ECC4B889-3A79-6B48-89CC-124143CD4B38}" type="slidenum">
              <a:rPr lang="en-US" smtClean="0"/>
              <a:t>‹#›</a:t>
            </a:fld>
            <a:endParaRPr lang="en-US"/>
          </a:p>
        </p:txBody>
      </p:sp>
    </p:spTree>
    <p:extLst>
      <p:ext uri="{BB962C8B-B14F-4D97-AF65-F5344CB8AC3E}">
        <p14:creationId xmlns:p14="http://schemas.microsoft.com/office/powerpoint/2010/main" val="717631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228B2-C036-0E9A-06CD-F4D6148E892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8754BA-B13C-CCB4-2DFE-D21E7845B65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1A40D0-8775-2BDE-C32C-54787849F70D}"/>
              </a:ext>
            </a:extLst>
          </p:cNvPr>
          <p:cNvSpPr>
            <a:spLocks noGrp="1"/>
          </p:cNvSpPr>
          <p:nvPr>
            <p:ph type="dt" sz="half" idx="10"/>
          </p:nvPr>
        </p:nvSpPr>
        <p:spPr/>
        <p:txBody>
          <a:bodyPr/>
          <a:lstStyle/>
          <a:p>
            <a:fld id="{5B9B97F5-0DBC-F14B-A4B9-700766933A6E}" type="datetimeFigureOut">
              <a:rPr lang="en-US" smtClean="0"/>
              <a:t>11/20/24</a:t>
            </a:fld>
            <a:endParaRPr lang="en-US"/>
          </a:p>
        </p:txBody>
      </p:sp>
      <p:sp>
        <p:nvSpPr>
          <p:cNvPr id="5" name="Footer Placeholder 4">
            <a:extLst>
              <a:ext uri="{FF2B5EF4-FFF2-40B4-BE49-F238E27FC236}">
                <a16:creationId xmlns:a16="http://schemas.microsoft.com/office/drawing/2014/main" id="{88B338C1-92A0-D347-32A9-A8986DF2AE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FE5B33-3D92-E00C-F300-70D6FC6932D5}"/>
              </a:ext>
            </a:extLst>
          </p:cNvPr>
          <p:cNvSpPr>
            <a:spLocks noGrp="1"/>
          </p:cNvSpPr>
          <p:nvPr>
            <p:ph type="sldNum" sz="quarter" idx="12"/>
          </p:nvPr>
        </p:nvSpPr>
        <p:spPr/>
        <p:txBody>
          <a:bodyPr/>
          <a:lstStyle/>
          <a:p>
            <a:fld id="{ECC4B889-3A79-6B48-89CC-124143CD4B38}" type="slidenum">
              <a:rPr lang="en-US" smtClean="0"/>
              <a:t>‹#›</a:t>
            </a:fld>
            <a:endParaRPr lang="en-US"/>
          </a:p>
        </p:txBody>
      </p:sp>
    </p:spTree>
    <p:extLst>
      <p:ext uri="{BB962C8B-B14F-4D97-AF65-F5344CB8AC3E}">
        <p14:creationId xmlns:p14="http://schemas.microsoft.com/office/powerpoint/2010/main" val="1598385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C4383-3F53-C981-FAB4-EB6456EBC47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58DFF46-0837-6356-2881-F9286CF31D6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E3B1FBB-9D2D-37FC-76A1-68338CCC35FE}"/>
              </a:ext>
            </a:extLst>
          </p:cNvPr>
          <p:cNvSpPr>
            <a:spLocks noGrp="1"/>
          </p:cNvSpPr>
          <p:nvPr>
            <p:ph type="dt" sz="half" idx="10"/>
          </p:nvPr>
        </p:nvSpPr>
        <p:spPr/>
        <p:txBody>
          <a:bodyPr/>
          <a:lstStyle/>
          <a:p>
            <a:fld id="{5B9B97F5-0DBC-F14B-A4B9-700766933A6E}" type="datetimeFigureOut">
              <a:rPr lang="en-US" smtClean="0"/>
              <a:t>11/20/24</a:t>
            </a:fld>
            <a:endParaRPr lang="en-US"/>
          </a:p>
        </p:txBody>
      </p:sp>
      <p:sp>
        <p:nvSpPr>
          <p:cNvPr id="5" name="Footer Placeholder 4">
            <a:extLst>
              <a:ext uri="{FF2B5EF4-FFF2-40B4-BE49-F238E27FC236}">
                <a16:creationId xmlns:a16="http://schemas.microsoft.com/office/drawing/2014/main" id="{9D0820BE-4A82-2D55-DB53-1B5CF24189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6D8288-AF4D-6D61-DA15-9985F23E3A7C}"/>
              </a:ext>
            </a:extLst>
          </p:cNvPr>
          <p:cNvSpPr>
            <a:spLocks noGrp="1"/>
          </p:cNvSpPr>
          <p:nvPr>
            <p:ph type="sldNum" sz="quarter" idx="12"/>
          </p:nvPr>
        </p:nvSpPr>
        <p:spPr/>
        <p:txBody>
          <a:bodyPr/>
          <a:lstStyle/>
          <a:p>
            <a:fld id="{ECC4B889-3A79-6B48-89CC-124143CD4B38}" type="slidenum">
              <a:rPr lang="en-US" smtClean="0"/>
              <a:t>‹#›</a:t>
            </a:fld>
            <a:endParaRPr lang="en-US"/>
          </a:p>
        </p:txBody>
      </p:sp>
    </p:spTree>
    <p:extLst>
      <p:ext uri="{BB962C8B-B14F-4D97-AF65-F5344CB8AC3E}">
        <p14:creationId xmlns:p14="http://schemas.microsoft.com/office/powerpoint/2010/main" val="3342295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DB659-902A-2970-5A4B-EFAE32A92E8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A53D588-E95F-94F8-2AFB-FA4B942ECFF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A243015-B48B-F844-F5C1-5EA5077D30A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B87CF2E-1886-D47A-D2C4-58C1438FBE84}"/>
              </a:ext>
            </a:extLst>
          </p:cNvPr>
          <p:cNvSpPr>
            <a:spLocks noGrp="1"/>
          </p:cNvSpPr>
          <p:nvPr>
            <p:ph type="dt" sz="half" idx="10"/>
          </p:nvPr>
        </p:nvSpPr>
        <p:spPr/>
        <p:txBody>
          <a:bodyPr/>
          <a:lstStyle/>
          <a:p>
            <a:fld id="{5B9B97F5-0DBC-F14B-A4B9-700766933A6E}" type="datetimeFigureOut">
              <a:rPr lang="en-US" smtClean="0"/>
              <a:t>11/20/24</a:t>
            </a:fld>
            <a:endParaRPr lang="en-US"/>
          </a:p>
        </p:txBody>
      </p:sp>
      <p:sp>
        <p:nvSpPr>
          <p:cNvPr id="6" name="Footer Placeholder 5">
            <a:extLst>
              <a:ext uri="{FF2B5EF4-FFF2-40B4-BE49-F238E27FC236}">
                <a16:creationId xmlns:a16="http://schemas.microsoft.com/office/drawing/2014/main" id="{6F84F45A-C703-C57A-485A-8C3CCFCC08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EF842F-3EB3-18F1-4106-87CEEBE640A5}"/>
              </a:ext>
            </a:extLst>
          </p:cNvPr>
          <p:cNvSpPr>
            <a:spLocks noGrp="1"/>
          </p:cNvSpPr>
          <p:nvPr>
            <p:ph type="sldNum" sz="quarter" idx="12"/>
          </p:nvPr>
        </p:nvSpPr>
        <p:spPr/>
        <p:txBody>
          <a:bodyPr/>
          <a:lstStyle/>
          <a:p>
            <a:fld id="{ECC4B889-3A79-6B48-89CC-124143CD4B38}" type="slidenum">
              <a:rPr lang="en-US" smtClean="0"/>
              <a:t>‹#›</a:t>
            </a:fld>
            <a:endParaRPr lang="en-US"/>
          </a:p>
        </p:txBody>
      </p:sp>
    </p:spTree>
    <p:extLst>
      <p:ext uri="{BB962C8B-B14F-4D97-AF65-F5344CB8AC3E}">
        <p14:creationId xmlns:p14="http://schemas.microsoft.com/office/powerpoint/2010/main" val="38420199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00BB0-27EB-CE37-34A3-283EA30A93F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3FFF809-39E6-A1CB-886C-9018A304FD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594E152-5F51-9B94-44A0-18C8054202A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DCC609-B62B-85A0-29A0-32FF34B74A4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E4E1A29-EE97-65EB-0C8F-E0B191BC666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839AD66-78A9-545F-EC41-ED2CEC617B54}"/>
              </a:ext>
            </a:extLst>
          </p:cNvPr>
          <p:cNvSpPr>
            <a:spLocks noGrp="1"/>
          </p:cNvSpPr>
          <p:nvPr>
            <p:ph type="dt" sz="half" idx="10"/>
          </p:nvPr>
        </p:nvSpPr>
        <p:spPr/>
        <p:txBody>
          <a:bodyPr/>
          <a:lstStyle/>
          <a:p>
            <a:fld id="{5B9B97F5-0DBC-F14B-A4B9-700766933A6E}" type="datetimeFigureOut">
              <a:rPr lang="en-US" smtClean="0"/>
              <a:t>11/20/24</a:t>
            </a:fld>
            <a:endParaRPr lang="en-US"/>
          </a:p>
        </p:txBody>
      </p:sp>
      <p:sp>
        <p:nvSpPr>
          <p:cNvPr id="8" name="Footer Placeholder 7">
            <a:extLst>
              <a:ext uri="{FF2B5EF4-FFF2-40B4-BE49-F238E27FC236}">
                <a16:creationId xmlns:a16="http://schemas.microsoft.com/office/drawing/2014/main" id="{D01286D4-4409-B8D7-091C-13572B9B325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AADF771-4DBC-4CC9-D4DB-18E426AC9918}"/>
              </a:ext>
            </a:extLst>
          </p:cNvPr>
          <p:cNvSpPr>
            <a:spLocks noGrp="1"/>
          </p:cNvSpPr>
          <p:nvPr>
            <p:ph type="sldNum" sz="quarter" idx="12"/>
          </p:nvPr>
        </p:nvSpPr>
        <p:spPr/>
        <p:txBody>
          <a:bodyPr/>
          <a:lstStyle/>
          <a:p>
            <a:fld id="{ECC4B889-3A79-6B48-89CC-124143CD4B38}" type="slidenum">
              <a:rPr lang="en-US" smtClean="0"/>
              <a:t>‹#›</a:t>
            </a:fld>
            <a:endParaRPr lang="en-US"/>
          </a:p>
        </p:txBody>
      </p:sp>
    </p:spTree>
    <p:extLst>
      <p:ext uri="{BB962C8B-B14F-4D97-AF65-F5344CB8AC3E}">
        <p14:creationId xmlns:p14="http://schemas.microsoft.com/office/powerpoint/2010/main" val="22576469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0755C-CBC4-3FA8-641C-8E54B275DD2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77F042D-89B4-9498-F32C-560F57EBE5F5}"/>
              </a:ext>
            </a:extLst>
          </p:cNvPr>
          <p:cNvSpPr>
            <a:spLocks noGrp="1"/>
          </p:cNvSpPr>
          <p:nvPr>
            <p:ph type="dt" sz="half" idx="10"/>
          </p:nvPr>
        </p:nvSpPr>
        <p:spPr/>
        <p:txBody>
          <a:bodyPr/>
          <a:lstStyle/>
          <a:p>
            <a:fld id="{5B9B97F5-0DBC-F14B-A4B9-700766933A6E}" type="datetimeFigureOut">
              <a:rPr lang="en-US" smtClean="0"/>
              <a:t>11/20/24</a:t>
            </a:fld>
            <a:endParaRPr lang="en-US"/>
          </a:p>
        </p:txBody>
      </p:sp>
      <p:sp>
        <p:nvSpPr>
          <p:cNvPr id="4" name="Footer Placeholder 3">
            <a:extLst>
              <a:ext uri="{FF2B5EF4-FFF2-40B4-BE49-F238E27FC236}">
                <a16:creationId xmlns:a16="http://schemas.microsoft.com/office/drawing/2014/main" id="{44D41308-96AD-BDAB-C406-DAA22DBE0B5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483B75E-4653-8316-165D-754D05E9F692}"/>
              </a:ext>
            </a:extLst>
          </p:cNvPr>
          <p:cNvSpPr>
            <a:spLocks noGrp="1"/>
          </p:cNvSpPr>
          <p:nvPr>
            <p:ph type="sldNum" sz="quarter" idx="12"/>
          </p:nvPr>
        </p:nvSpPr>
        <p:spPr/>
        <p:txBody>
          <a:bodyPr/>
          <a:lstStyle/>
          <a:p>
            <a:fld id="{ECC4B889-3A79-6B48-89CC-124143CD4B38}" type="slidenum">
              <a:rPr lang="en-US" smtClean="0"/>
              <a:t>‹#›</a:t>
            </a:fld>
            <a:endParaRPr lang="en-US"/>
          </a:p>
        </p:txBody>
      </p:sp>
    </p:spTree>
    <p:extLst>
      <p:ext uri="{BB962C8B-B14F-4D97-AF65-F5344CB8AC3E}">
        <p14:creationId xmlns:p14="http://schemas.microsoft.com/office/powerpoint/2010/main" val="3145321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C69C454-C9D8-BF50-9484-68FEBDCD656C}"/>
              </a:ext>
            </a:extLst>
          </p:cNvPr>
          <p:cNvSpPr>
            <a:spLocks noGrp="1"/>
          </p:cNvSpPr>
          <p:nvPr>
            <p:ph type="dt" sz="half" idx="10"/>
          </p:nvPr>
        </p:nvSpPr>
        <p:spPr/>
        <p:txBody>
          <a:bodyPr/>
          <a:lstStyle/>
          <a:p>
            <a:fld id="{5B9B97F5-0DBC-F14B-A4B9-700766933A6E}" type="datetimeFigureOut">
              <a:rPr lang="en-US" smtClean="0"/>
              <a:t>11/20/24</a:t>
            </a:fld>
            <a:endParaRPr lang="en-US"/>
          </a:p>
        </p:txBody>
      </p:sp>
      <p:sp>
        <p:nvSpPr>
          <p:cNvPr id="3" name="Footer Placeholder 2">
            <a:extLst>
              <a:ext uri="{FF2B5EF4-FFF2-40B4-BE49-F238E27FC236}">
                <a16:creationId xmlns:a16="http://schemas.microsoft.com/office/drawing/2014/main" id="{E8B34AB5-8183-8C8A-E17A-F8B2D524CF0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C5AD906-1A4E-A358-C0C9-D8E5A5F338A0}"/>
              </a:ext>
            </a:extLst>
          </p:cNvPr>
          <p:cNvSpPr>
            <a:spLocks noGrp="1"/>
          </p:cNvSpPr>
          <p:nvPr>
            <p:ph type="sldNum" sz="quarter" idx="12"/>
          </p:nvPr>
        </p:nvSpPr>
        <p:spPr/>
        <p:txBody>
          <a:bodyPr/>
          <a:lstStyle/>
          <a:p>
            <a:fld id="{ECC4B889-3A79-6B48-89CC-124143CD4B38}" type="slidenum">
              <a:rPr lang="en-US" smtClean="0"/>
              <a:t>‹#›</a:t>
            </a:fld>
            <a:endParaRPr lang="en-US"/>
          </a:p>
        </p:txBody>
      </p:sp>
    </p:spTree>
    <p:extLst>
      <p:ext uri="{BB962C8B-B14F-4D97-AF65-F5344CB8AC3E}">
        <p14:creationId xmlns:p14="http://schemas.microsoft.com/office/powerpoint/2010/main" val="1022345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95274-5AF8-FDDF-74E1-DE1FAD87DC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8871BE6-B9B0-7EED-8874-708F61C1E7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258FD3B-E882-2F66-0187-52A4195404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AF21B3-334E-8096-37C4-6C53E8070C01}"/>
              </a:ext>
            </a:extLst>
          </p:cNvPr>
          <p:cNvSpPr>
            <a:spLocks noGrp="1"/>
          </p:cNvSpPr>
          <p:nvPr>
            <p:ph type="dt" sz="half" idx="10"/>
          </p:nvPr>
        </p:nvSpPr>
        <p:spPr/>
        <p:txBody>
          <a:bodyPr/>
          <a:lstStyle/>
          <a:p>
            <a:fld id="{5B9B97F5-0DBC-F14B-A4B9-700766933A6E}" type="datetimeFigureOut">
              <a:rPr lang="en-US" smtClean="0"/>
              <a:t>11/20/24</a:t>
            </a:fld>
            <a:endParaRPr lang="en-US"/>
          </a:p>
        </p:txBody>
      </p:sp>
      <p:sp>
        <p:nvSpPr>
          <p:cNvPr id="6" name="Footer Placeholder 5">
            <a:extLst>
              <a:ext uri="{FF2B5EF4-FFF2-40B4-BE49-F238E27FC236}">
                <a16:creationId xmlns:a16="http://schemas.microsoft.com/office/drawing/2014/main" id="{2420FAB1-8E8B-0EEE-B259-C551D189A8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9EE806F-DD63-47C6-2258-E3878892F4D5}"/>
              </a:ext>
            </a:extLst>
          </p:cNvPr>
          <p:cNvSpPr>
            <a:spLocks noGrp="1"/>
          </p:cNvSpPr>
          <p:nvPr>
            <p:ph type="sldNum" sz="quarter" idx="12"/>
          </p:nvPr>
        </p:nvSpPr>
        <p:spPr/>
        <p:txBody>
          <a:bodyPr/>
          <a:lstStyle/>
          <a:p>
            <a:fld id="{ECC4B889-3A79-6B48-89CC-124143CD4B38}" type="slidenum">
              <a:rPr lang="en-US" smtClean="0"/>
              <a:t>‹#›</a:t>
            </a:fld>
            <a:endParaRPr lang="en-US"/>
          </a:p>
        </p:txBody>
      </p:sp>
    </p:spTree>
    <p:extLst>
      <p:ext uri="{BB962C8B-B14F-4D97-AF65-F5344CB8AC3E}">
        <p14:creationId xmlns:p14="http://schemas.microsoft.com/office/powerpoint/2010/main" val="32046388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A6449-1B6A-B677-C44D-36F6DD4644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7157341-48DD-2076-76C8-6A677F7CACA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1BEFEF1-6DB5-97AC-C90B-61CB8FD81E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6FAD23A-C09C-C6B8-4050-0F91747BCD10}"/>
              </a:ext>
            </a:extLst>
          </p:cNvPr>
          <p:cNvSpPr>
            <a:spLocks noGrp="1"/>
          </p:cNvSpPr>
          <p:nvPr>
            <p:ph type="dt" sz="half" idx="10"/>
          </p:nvPr>
        </p:nvSpPr>
        <p:spPr/>
        <p:txBody>
          <a:bodyPr/>
          <a:lstStyle/>
          <a:p>
            <a:fld id="{5B9B97F5-0DBC-F14B-A4B9-700766933A6E}" type="datetimeFigureOut">
              <a:rPr lang="en-US" smtClean="0"/>
              <a:t>11/20/24</a:t>
            </a:fld>
            <a:endParaRPr lang="en-US"/>
          </a:p>
        </p:txBody>
      </p:sp>
      <p:sp>
        <p:nvSpPr>
          <p:cNvPr id="6" name="Footer Placeholder 5">
            <a:extLst>
              <a:ext uri="{FF2B5EF4-FFF2-40B4-BE49-F238E27FC236}">
                <a16:creationId xmlns:a16="http://schemas.microsoft.com/office/drawing/2014/main" id="{180B70A8-4753-AD85-8113-626124AE33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87A714-1A8E-D987-0CC1-0452390DE8DF}"/>
              </a:ext>
            </a:extLst>
          </p:cNvPr>
          <p:cNvSpPr>
            <a:spLocks noGrp="1"/>
          </p:cNvSpPr>
          <p:nvPr>
            <p:ph type="sldNum" sz="quarter" idx="12"/>
          </p:nvPr>
        </p:nvSpPr>
        <p:spPr/>
        <p:txBody>
          <a:bodyPr/>
          <a:lstStyle/>
          <a:p>
            <a:fld id="{ECC4B889-3A79-6B48-89CC-124143CD4B38}" type="slidenum">
              <a:rPr lang="en-US" smtClean="0"/>
              <a:t>‹#›</a:t>
            </a:fld>
            <a:endParaRPr lang="en-US"/>
          </a:p>
        </p:txBody>
      </p:sp>
    </p:spTree>
    <p:extLst>
      <p:ext uri="{BB962C8B-B14F-4D97-AF65-F5344CB8AC3E}">
        <p14:creationId xmlns:p14="http://schemas.microsoft.com/office/powerpoint/2010/main" val="9334440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0C1A681-F7B2-1797-C725-7AB0C04AA55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3C16F3D-4ACA-9768-77FB-43C91BC2C8E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A75BC2-61F0-48DB-EB53-798B9DCCB9F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B9B97F5-0DBC-F14B-A4B9-700766933A6E}" type="datetimeFigureOut">
              <a:rPr lang="en-US" smtClean="0"/>
              <a:t>11/20/24</a:t>
            </a:fld>
            <a:endParaRPr lang="en-US"/>
          </a:p>
        </p:txBody>
      </p:sp>
      <p:sp>
        <p:nvSpPr>
          <p:cNvPr id="5" name="Footer Placeholder 4">
            <a:extLst>
              <a:ext uri="{FF2B5EF4-FFF2-40B4-BE49-F238E27FC236}">
                <a16:creationId xmlns:a16="http://schemas.microsoft.com/office/drawing/2014/main" id="{EB16BA47-D8EB-FBF7-903C-899E664274C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17551A8-CD0A-3EB7-9E35-705D387AD9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CC4B889-3A79-6B48-89CC-124143CD4B38}" type="slidenum">
              <a:rPr lang="en-US" smtClean="0"/>
              <a:t>‹#›</a:t>
            </a:fld>
            <a:endParaRPr lang="en-US"/>
          </a:p>
        </p:txBody>
      </p:sp>
    </p:spTree>
    <p:extLst>
      <p:ext uri="{BB962C8B-B14F-4D97-AF65-F5344CB8AC3E}">
        <p14:creationId xmlns:p14="http://schemas.microsoft.com/office/powerpoint/2010/main" val="35900089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hyperlink" Target="https://ijariie.com/AdminUploadPdf/Fast_Moving_H_M__An_Analysis_Of_Supply_Chain_Management_ijariie10784.pdf" TargetMode="External"/><Relationship Id="rId3" Type="http://schemas.openxmlformats.org/officeDocument/2006/relationships/hyperlink" Target="https://hmgroup.com/wp-content/uploads/2023/03/HM-Group-Annual-and-Sustainability-Report-2022.pdf" TargetMode="External"/><Relationship Id="rId7" Type="http://schemas.openxmlformats.org/officeDocument/2006/relationships/hyperlink" Target="https://www.effie-europe.com/2024/05/16/transforming-hms-business-by-placing-search-at-the-heart-of-the-customer-experience/#:~:text=The%20strategy%20for%20transforming%20H%26M's,%2C%20sportswear%2C%20and%20beauty%20products" TargetMode="External"/><Relationship Id="rId2" Type="http://schemas.openxmlformats.org/officeDocument/2006/relationships/hyperlink" Target="https://hmgroup.com/wp-content/uploads/2024/03/HM-Group-Annual-and-Sustainability-Report-2023.pdf" TargetMode="External"/><Relationship Id="rId1" Type="http://schemas.openxmlformats.org/officeDocument/2006/relationships/slideLayout" Target="../slideLayouts/slideLayout2.xml"/><Relationship Id="rId6" Type="http://schemas.openxmlformats.org/officeDocument/2006/relationships/hyperlink" Target="https://www.intelligentautomation.network/resiliency/articles/hm-restyled-inside-hm-digital-transformation#:~:text=Through%20the%20use%20of%20RFID,precise%20supply%20and%20demand%20predictions" TargetMode="External"/><Relationship Id="rId5" Type="http://schemas.openxmlformats.org/officeDocument/2006/relationships/hyperlink" Target="https://hmgroup.com/wp-content/uploads/2024/03/HM-Group-Sustainability-Disclosure-2023.pdf" TargetMode="External"/><Relationship Id="rId10" Type="http://schemas.openxmlformats.org/officeDocument/2006/relationships/hyperlink" Target="https://hmgroup.com/sustainability/circularity-and-climate/recycling/" TargetMode="External"/><Relationship Id="rId4" Type="http://schemas.openxmlformats.org/officeDocument/2006/relationships/hyperlink" Target="https://dfreight.org/blog/an-insight-into-h-and-m-supply-chain-strategy/#:~:text=H%26M%20leverages%20technology%20and%20innovation,communication%20and%20collaboration%20with%20suppliers" TargetMode="External"/><Relationship Id="rId9" Type="http://schemas.openxmlformats.org/officeDocument/2006/relationships/hyperlink" Target="https://hmgroup.com/news/hm-group-explores-tech-enabled-shopping-experiences-in-us-stores/"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3" name="Rectangle 52">
            <a:extLst>
              <a:ext uri="{FF2B5EF4-FFF2-40B4-BE49-F238E27FC236}">
                <a16:creationId xmlns:a16="http://schemas.microsoft.com/office/drawing/2014/main" id="{8B3A2D1A-45FC-4F95-B150-1C13EF2F6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Shape 54">
            <a:extLst>
              <a:ext uri="{FF2B5EF4-FFF2-40B4-BE49-F238E27FC236}">
                <a16:creationId xmlns:a16="http://schemas.microsoft.com/office/drawing/2014/main" id="{39C3C864-C625-4883-B868-9A4C470F4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291" y="3296652"/>
            <a:ext cx="12202113" cy="3561346"/>
          </a:xfrm>
          <a:custGeom>
            <a:avLst/>
            <a:gdLst>
              <a:gd name="connsiteX0" fmla="*/ 0 w 12202113"/>
              <a:gd name="connsiteY0" fmla="*/ 3188466 h 3188466"/>
              <a:gd name="connsiteX1" fmla="*/ 10116 w 12202113"/>
              <a:gd name="connsiteY1" fmla="*/ 2657641 h 3188466"/>
              <a:gd name="connsiteX2" fmla="*/ 10116 w 12202113"/>
              <a:gd name="connsiteY2" fmla="*/ 0 h 3188466"/>
              <a:gd name="connsiteX3" fmla="*/ 12202113 w 12202113"/>
              <a:gd name="connsiteY3" fmla="*/ 0 h 3188466"/>
              <a:gd name="connsiteX4" fmla="*/ 12202113 w 12202113"/>
              <a:gd name="connsiteY4" fmla="*/ 2879832 h 3188466"/>
              <a:gd name="connsiteX5" fmla="*/ 12198167 w 12202113"/>
              <a:gd name="connsiteY5" fmla="*/ 2880360 h 3188466"/>
              <a:gd name="connsiteX6" fmla="*/ 12122128 w 12202113"/>
              <a:gd name="connsiteY6" fmla="*/ 2887194 h 3188466"/>
              <a:gd name="connsiteX7" fmla="*/ 12028868 w 12202113"/>
              <a:gd name="connsiteY7" fmla="*/ 2911786 h 3188466"/>
              <a:gd name="connsiteX8" fmla="*/ 11995238 w 12202113"/>
              <a:gd name="connsiteY8" fmla="*/ 2914090 h 3188466"/>
              <a:gd name="connsiteX9" fmla="*/ 11996460 w 12202113"/>
              <a:gd name="connsiteY9" fmla="*/ 2918442 h 3188466"/>
              <a:gd name="connsiteX10" fmla="*/ 11983968 w 12202113"/>
              <a:gd name="connsiteY10" fmla="*/ 2918762 h 3188466"/>
              <a:gd name="connsiteX11" fmla="*/ 11956084 w 12202113"/>
              <a:gd name="connsiteY11" fmla="*/ 2918868 h 3188466"/>
              <a:gd name="connsiteX12" fmla="*/ 11872586 w 12202113"/>
              <a:gd name="connsiteY12" fmla="*/ 2920076 h 3188466"/>
              <a:gd name="connsiteX13" fmla="*/ 11849804 w 12202113"/>
              <a:gd name="connsiteY13" fmla="*/ 2928420 h 3188466"/>
              <a:gd name="connsiteX14" fmla="*/ 11828254 w 12202113"/>
              <a:gd name="connsiteY14" fmla="*/ 2928551 h 3188466"/>
              <a:gd name="connsiteX15" fmla="*/ 11703277 w 12202113"/>
              <a:gd name="connsiteY15" fmla="*/ 2939735 h 3188466"/>
              <a:gd name="connsiteX16" fmla="*/ 11686094 w 12202113"/>
              <a:gd name="connsiteY16" fmla="*/ 2940570 h 3188466"/>
              <a:gd name="connsiteX17" fmla="*/ 11676788 w 12202113"/>
              <a:gd name="connsiteY17" fmla="*/ 2944321 h 3188466"/>
              <a:gd name="connsiteX18" fmla="*/ 11643464 w 12202113"/>
              <a:gd name="connsiteY18" fmla="*/ 2945066 h 3188466"/>
              <a:gd name="connsiteX19" fmla="*/ 11641922 w 12202113"/>
              <a:gd name="connsiteY19" fmla="*/ 2947200 h 3188466"/>
              <a:gd name="connsiteX20" fmla="*/ 11532386 w 12202113"/>
              <a:gd name="connsiteY20" fmla="*/ 2965529 h 3188466"/>
              <a:gd name="connsiteX21" fmla="*/ 11513619 w 12202113"/>
              <a:gd name="connsiteY21" fmla="*/ 2968556 h 3188466"/>
              <a:gd name="connsiteX22" fmla="*/ 11497404 w 12202113"/>
              <a:gd name="connsiteY22" fmla="*/ 2967639 h 3188466"/>
              <a:gd name="connsiteX23" fmla="*/ 11407630 w 12202113"/>
              <a:gd name="connsiteY23" fmla="*/ 2970255 h 3188466"/>
              <a:gd name="connsiteX24" fmla="*/ 11386276 w 12202113"/>
              <a:gd name="connsiteY24" fmla="*/ 2968648 h 3188466"/>
              <a:gd name="connsiteX25" fmla="*/ 11377296 w 12202113"/>
              <a:gd name="connsiteY25" fmla="*/ 2965257 h 3188466"/>
              <a:gd name="connsiteX26" fmla="*/ 11342536 w 12202113"/>
              <a:gd name="connsiteY26" fmla="*/ 2971666 h 3188466"/>
              <a:gd name="connsiteX27" fmla="*/ 11288902 w 12202113"/>
              <a:gd name="connsiteY27" fmla="*/ 2976058 h 3188466"/>
              <a:gd name="connsiteX28" fmla="*/ 11263411 w 12202113"/>
              <a:gd name="connsiteY28" fmla="*/ 2979228 h 3188466"/>
              <a:gd name="connsiteX29" fmla="*/ 11242843 w 12202113"/>
              <a:gd name="connsiteY29" fmla="*/ 2977303 h 3188466"/>
              <a:gd name="connsiteX30" fmla="*/ 11125798 w 12202113"/>
              <a:gd name="connsiteY30" fmla="*/ 2976816 h 3188466"/>
              <a:gd name="connsiteX31" fmla="*/ 11098884 w 12202113"/>
              <a:gd name="connsiteY31" fmla="*/ 2973758 h 3188466"/>
              <a:gd name="connsiteX32" fmla="*/ 11086128 w 12202113"/>
              <a:gd name="connsiteY32" fmla="*/ 2967663 h 3188466"/>
              <a:gd name="connsiteX33" fmla="*/ 11076132 w 12202113"/>
              <a:gd name="connsiteY33" fmla="*/ 2969836 h 3188466"/>
              <a:gd name="connsiteX34" fmla="*/ 11005337 w 12202113"/>
              <a:gd name="connsiteY34" fmla="*/ 2970053 h 3188466"/>
              <a:gd name="connsiteX35" fmla="*/ 10959154 w 12202113"/>
              <a:gd name="connsiteY35" fmla="*/ 2970750 h 3188466"/>
              <a:gd name="connsiteX36" fmla="*/ 10956347 w 12202113"/>
              <a:gd name="connsiteY36" fmla="*/ 2979118 h 3188466"/>
              <a:gd name="connsiteX37" fmla="*/ 10915223 w 12202113"/>
              <a:gd name="connsiteY37" fmla="*/ 2982099 h 3188466"/>
              <a:gd name="connsiteX38" fmla="*/ 10871398 w 12202113"/>
              <a:gd name="connsiteY38" fmla="*/ 2976728 h 3188466"/>
              <a:gd name="connsiteX39" fmla="*/ 10819743 w 12202113"/>
              <a:gd name="connsiteY39" fmla="*/ 2977481 h 3188466"/>
              <a:gd name="connsiteX40" fmla="*/ 10788834 w 12202113"/>
              <a:gd name="connsiteY40" fmla="*/ 2977840 h 3188466"/>
              <a:gd name="connsiteX41" fmla="*/ 10707711 w 12202113"/>
              <a:gd name="connsiteY41" fmla="*/ 2985644 h 3188466"/>
              <a:gd name="connsiteX42" fmla="*/ 10576086 w 12202113"/>
              <a:gd name="connsiteY42" fmla="*/ 3015319 h 3188466"/>
              <a:gd name="connsiteX43" fmla="*/ 10534761 w 12202113"/>
              <a:gd name="connsiteY43" fmla="*/ 3019524 h 3188466"/>
              <a:gd name="connsiteX44" fmla="*/ 10527537 w 12202113"/>
              <a:gd name="connsiteY44" fmla="*/ 3017814 h 3188466"/>
              <a:gd name="connsiteX45" fmla="*/ 10321799 w 12202113"/>
              <a:gd name="connsiteY45" fmla="*/ 3035635 h 3188466"/>
              <a:gd name="connsiteX46" fmla="*/ 10284989 w 12202113"/>
              <a:gd name="connsiteY46" fmla="*/ 3036679 h 3188466"/>
              <a:gd name="connsiteX47" fmla="*/ 10257423 w 12202113"/>
              <a:gd name="connsiteY47" fmla="*/ 3036027 h 3188466"/>
              <a:gd name="connsiteX48" fmla="*/ 10191450 w 12202113"/>
              <a:gd name="connsiteY48" fmla="*/ 3041963 h 3188466"/>
              <a:gd name="connsiteX49" fmla="*/ 10083845 w 12202113"/>
              <a:gd name="connsiteY49" fmla="*/ 3054978 h 3188466"/>
              <a:gd name="connsiteX50" fmla="*/ 10060611 w 12202113"/>
              <a:gd name="connsiteY50" fmla="*/ 3057035 h 3188466"/>
              <a:gd name="connsiteX51" fmla="*/ 10039363 w 12202113"/>
              <a:gd name="connsiteY51" fmla="*/ 3055961 h 3188466"/>
              <a:gd name="connsiteX52" fmla="*/ 10033322 w 12202113"/>
              <a:gd name="connsiteY52" fmla="*/ 3053238 h 3188466"/>
              <a:gd name="connsiteX53" fmla="*/ 10020337 w 12202113"/>
              <a:gd name="connsiteY53" fmla="*/ 3053912 h 3188466"/>
              <a:gd name="connsiteX54" fmla="*/ 10016616 w 12202113"/>
              <a:gd name="connsiteY54" fmla="*/ 3053498 h 3188466"/>
              <a:gd name="connsiteX55" fmla="*/ 9995549 w 12202113"/>
              <a:gd name="connsiteY55" fmla="*/ 3051719 h 3188466"/>
              <a:gd name="connsiteX56" fmla="*/ 9957212 w 12202113"/>
              <a:gd name="connsiteY56" fmla="*/ 3062663 h 3188466"/>
              <a:gd name="connsiteX57" fmla="*/ 9904584 w 12202113"/>
              <a:gd name="connsiteY57" fmla="*/ 3063999 h 3188466"/>
              <a:gd name="connsiteX58" fmla="*/ 9713857 w 12202113"/>
              <a:gd name="connsiteY58" fmla="*/ 3087955 h 3188466"/>
              <a:gd name="connsiteX59" fmla="*/ 9678879 w 12202113"/>
              <a:gd name="connsiteY59" fmla="*/ 3079676 h 3188466"/>
              <a:gd name="connsiteX60" fmla="*/ 9598760 w 12202113"/>
              <a:gd name="connsiteY60" fmla="*/ 3085228 h 3188466"/>
              <a:gd name="connsiteX61" fmla="*/ 9488796 w 12202113"/>
              <a:gd name="connsiteY61" fmla="*/ 3115384 h 3188466"/>
              <a:gd name="connsiteX62" fmla="*/ 9341972 w 12202113"/>
              <a:gd name="connsiteY62" fmla="*/ 3126583 h 3188466"/>
              <a:gd name="connsiteX63" fmla="*/ 9333795 w 12202113"/>
              <a:gd name="connsiteY63" fmla="*/ 3132083 h 3188466"/>
              <a:gd name="connsiteX64" fmla="*/ 9321736 w 12202113"/>
              <a:gd name="connsiteY64" fmla="*/ 3135834 h 3188466"/>
              <a:gd name="connsiteX65" fmla="*/ 9319405 w 12202113"/>
              <a:gd name="connsiteY65" fmla="*/ 3135561 h 3188466"/>
              <a:gd name="connsiteX66" fmla="*/ 9302847 w 12202113"/>
              <a:gd name="connsiteY66" fmla="*/ 3137746 h 3188466"/>
              <a:gd name="connsiteX67" fmla="*/ 9300930 w 12202113"/>
              <a:gd name="connsiteY67" fmla="*/ 3139687 h 3188466"/>
              <a:gd name="connsiteX68" fmla="*/ 9290106 w 12202113"/>
              <a:gd name="connsiteY68" fmla="*/ 3141645 h 3188466"/>
              <a:gd name="connsiteX69" fmla="*/ 9270220 w 12202113"/>
              <a:gd name="connsiteY69" fmla="*/ 3146737 h 3188466"/>
              <a:gd name="connsiteX70" fmla="*/ 9265150 w 12202113"/>
              <a:gd name="connsiteY70" fmla="*/ 3146531 h 3188466"/>
              <a:gd name="connsiteX71" fmla="*/ 9233057 w 12202113"/>
              <a:gd name="connsiteY71" fmla="*/ 3152408 h 3188466"/>
              <a:gd name="connsiteX72" fmla="*/ 9231974 w 12202113"/>
              <a:gd name="connsiteY72" fmla="*/ 3151938 h 3188466"/>
              <a:gd name="connsiteX73" fmla="*/ 9220130 w 12202113"/>
              <a:gd name="connsiteY73" fmla="*/ 3151189 h 3188466"/>
              <a:gd name="connsiteX74" fmla="*/ 9198955 w 12202113"/>
              <a:gd name="connsiteY74" fmla="*/ 3151015 h 3188466"/>
              <a:gd name="connsiteX75" fmla="*/ 9142196 w 12202113"/>
              <a:gd name="connsiteY75" fmla="*/ 3143802 h 3188466"/>
              <a:gd name="connsiteX76" fmla="*/ 9108665 w 12202113"/>
              <a:gd name="connsiteY76" fmla="*/ 3149868 h 3188466"/>
              <a:gd name="connsiteX77" fmla="*/ 9014086 w 12202113"/>
              <a:gd name="connsiteY77" fmla="*/ 3150791 h 3188466"/>
              <a:gd name="connsiteX78" fmla="*/ 8915037 w 12202113"/>
              <a:gd name="connsiteY78" fmla="*/ 3140020 h 3188466"/>
              <a:gd name="connsiteX79" fmla="*/ 8815667 w 12202113"/>
              <a:gd name="connsiteY79" fmla="*/ 3138606 h 3188466"/>
              <a:gd name="connsiteX80" fmla="*/ 8779688 w 12202113"/>
              <a:gd name="connsiteY80" fmla="*/ 3138895 h 3188466"/>
              <a:gd name="connsiteX81" fmla="*/ 8715556 w 12202113"/>
              <a:gd name="connsiteY81" fmla="*/ 3135878 h 3188466"/>
              <a:gd name="connsiteX82" fmla="*/ 8686183 w 12202113"/>
              <a:gd name="connsiteY82" fmla="*/ 3132307 h 3188466"/>
              <a:gd name="connsiteX83" fmla="*/ 8684895 w 12202113"/>
              <a:gd name="connsiteY83" fmla="*/ 3132527 h 3188466"/>
              <a:gd name="connsiteX84" fmla="*/ 8682270 w 12202113"/>
              <a:gd name="connsiteY84" fmla="*/ 3130989 h 3188466"/>
              <a:gd name="connsiteX85" fmla="*/ 8676836 w 12202113"/>
              <a:gd name="connsiteY85" fmla="*/ 3130278 h 3188466"/>
              <a:gd name="connsiteX86" fmla="*/ 8662002 w 12202113"/>
              <a:gd name="connsiteY86" fmla="*/ 3130735 h 3188466"/>
              <a:gd name="connsiteX87" fmla="*/ 8656423 w 12202113"/>
              <a:gd name="connsiteY87" fmla="*/ 3131304 h 3188466"/>
              <a:gd name="connsiteX88" fmla="*/ 8648261 w 12202113"/>
              <a:gd name="connsiteY88" fmla="*/ 3131294 h 3188466"/>
              <a:gd name="connsiteX89" fmla="*/ 8648057 w 12202113"/>
              <a:gd name="connsiteY89" fmla="*/ 3131167 h 3188466"/>
              <a:gd name="connsiteX90" fmla="*/ 8640412 w 12202113"/>
              <a:gd name="connsiteY90" fmla="*/ 3131403 h 3188466"/>
              <a:gd name="connsiteX91" fmla="*/ 8603003 w 12202113"/>
              <a:gd name="connsiteY91" fmla="*/ 3134155 h 3188466"/>
              <a:gd name="connsiteX92" fmla="*/ 8553571 w 12202113"/>
              <a:gd name="connsiteY92" fmla="*/ 3122125 h 3188466"/>
              <a:gd name="connsiteX93" fmla="*/ 8533128 w 12202113"/>
              <a:gd name="connsiteY93" fmla="*/ 3120039 h 3188466"/>
              <a:gd name="connsiteX94" fmla="*/ 8522209 w 12202113"/>
              <a:gd name="connsiteY94" fmla="*/ 3118252 h 3188466"/>
              <a:gd name="connsiteX95" fmla="*/ 8521532 w 12202113"/>
              <a:gd name="connsiteY95" fmla="*/ 3117705 h 3188466"/>
              <a:gd name="connsiteX96" fmla="*/ 8485667 w 12202113"/>
              <a:gd name="connsiteY96" fmla="*/ 3120406 h 3188466"/>
              <a:gd name="connsiteX97" fmla="*/ 8480905 w 12202113"/>
              <a:gd name="connsiteY97" fmla="*/ 3119749 h 3188466"/>
              <a:gd name="connsiteX98" fmla="*/ 8457530 w 12202113"/>
              <a:gd name="connsiteY98" fmla="*/ 3122810 h 3188466"/>
              <a:gd name="connsiteX99" fmla="*/ 8445451 w 12202113"/>
              <a:gd name="connsiteY99" fmla="*/ 3123697 h 3188466"/>
              <a:gd name="connsiteX100" fmla="*/ 8442039 w 12202113"/>
              <a:gd name="connsiteY100" fmla="*/ 3125378 h 3188466"/>
              <a:gd name="connsiteX101" fmla="*/ 8424215 w 12202113"/>
              <a:gd name="connsiteY101" fmla="*/ 3125963 h 3188466"/>
              <a:gd name="connsiteX102" fmla="*/ 8422165 w 12202113"/>
              <a:gd name="connsiteY102" fmla="*/ 3125491 h 3188466"/>
              <a:gd name="connsiteX103" fmla="*/ 8407465 w 12202113"/>
              <a:gd name="connsiteY103" fmla="*/ 3127979 h 3188466"/>
              <a:gd name="connsiteX104" fmla="*/ 8395146 w 12202113"/>
              <a:gd name="connsiteY104" fmla="*/ 3132488 h 3188466"/>
              <a:gd name="connsiteX105" fmla="*/ 8243538 w 12202113"/>
              <a:gd name="connsiteY105" fmla="*/ 3129873 h 3188466"/>
              <a:gd name="connsiteX106" fmla="*/ 8112685 w 12202113"/>
              <a:gd name="connsiteY106" fmla="*/ 3148698 h 3188466"/>
              <a:gd name="connsiteX107" fmla="*/ 8026741 w 12202113"/>
              <a:gd name="connsiteY107" fmla="*/ 3154015 h 3188466"/>
              <a:gd name="connsiteX108" fmla="*/ 8030400 w 12202113"/>
              <a:gd name="connsiteY108" fmla="*/ 3146736 h 3188466"/>
              <a:gd name="connsiteX109" fmla="*/ 8002987 w 12202113"/>
              <a:gd name="connsiteY109" fmla="*/ 3135663 h 3188466"/>
              <a:gd name="connsiteX110" fmla="*/ 7798568 w 12202113"/>
              <a:gd name="connsiteY110" fmla="*/ 3141249 h 3188466"/>
              <a:gd name="connsiteX111" fmla="*/ 7746353 w 12202113"/>
              <a:gd name="connsiteY111" fmla="*/ 3137755 h 3188466"/>
              <a:gd name="connsiteX112" fmla="*/ 7700395 w 12202113"/>
              <a:gd name="connsiteY112" fmla="*/ 3144729 h 3188466"/>
              <a:gd name="connsiteX113" fmla="*/ 7681335 w 12202113"/>
              <a:gd name="connsiteY113" fmla="*/ 3141120 h 3188466"/>
              <a:gd name="connsiteX114" fmla="*/ 7678044 w 12202113"/>
              <a:gd name="connsiteY114" fmla="*/ 3140387 h 3188466"/>
              <a:gd name="connsiteX115" fmla="*/ 7664890 w 12202113"/>
              <a:gd name="connsiteY115" fmla="*/ 3139855 h 3188466"/>
              <a:gd name="connsiteX116" fmla="*/ 7661183 w 12202113"/>
              <a:gd name="connsiteY116" fmla="*/ 3136706 h 3188466"/>
              <a:gd name="connsiteX117" fmla="*/ 7641383 w 12202113"/>
              <a:gd name="connsiteY117" fmla="*/ 3133755 h 3188466"/>
              <a:gd name="connsiteX118" fmla="*/ 7617169 w 12202113"/>
              <a:gd name="connsiteY118" fmla="*/ 3133614 h 3188466"/>
              <a:gd name="connsiteX119" fmla="*/ 7531143 w 12202113"/>
              <a:gd name="connsiteY119" fmla="*/ 3132781 h 3188466"/>
              <a:gd name="connsiteX120" fmla="*/ 7517113 w 12202113"/>
              <a:gd name="connsiteY120" fmla="*/ 3134483 h 3188466"/>
              <a:gd name="connsiteX121" fmla="*/ 7471320 w 12202113"/>
              <a:gd name="connsiteY121" fmla="*/ 3131645 h 3188466"/>
              <a:gd name="connsiteX122" fmla="*/ 7430512 w 12202113"/>
              <a:gd name="connsiteY122" fmla="*/ 3131007 h 3188466"/>
              <a:gd name="connsiteX123" fmla="*/ 7404071 w 12202113"/>
              <a:gd name="connsiteY123" fmla="*/ 3132361 h 3188466"/>
              <a:gd name="connsiteX124" fmla="*/ 7397140 w 12202113"/>
              <a:gd name="connsiteY124" fmla="*/ 3131239 h 3188466"/>
              <a:gd name="connsiteX125" fmla="*/ 7370514 w 12202113"/>
              <a:gd name="connsiteY125" fmla="*/ 3130516 h 3188466"/>
              <a:gd name="connsiteX126" fmla="*/ 7356953 w 12202113"/>
              <a:gd name="connsiteY126" fmla="*/ 3132179 h 3188466"/>
              <a:gd name="connsiteX127" fmla="*/ 7343567 w 12202113"/>
              <a:gd name="connsiteY127" fmla="*/ 3128350 h 3188466"/>
              <a:gd name="connsiteX128" fmla="*/ 7340295 w 12202113"/>
              <a:gd name="connsiteY128" fmla="*/ 3125545 h 3188466"/>
              <a:gd name="connsiteX129" fmla="*/ 7321348 w 12202113"/>
              <a:gd name="connsiteY129" fmla="*/ 3126804 h 3188466"/>
              <a:gd name="connsiteX130" fmla="*/ 7305815 w 12202113"/>
              <a:gd name="connsiteY130" fmla="*/ 3124063 h 3188466"/>
              <a:gd name="connsiteX131" fmla="*/ 7292274 w 12202113"/>
              <a:gd name="connsiteY131" fmla="*/ 3125855 h 3188466"/>
              <a:gd name="connsiteX132" fmla="*/ 7286654 w 12202113"/>
              <a:gd name="connsiteY132" fmla="*/ 3125451 h 3188466"/>
              <a:gd name="connsiteX133" fmla="*/ 7272685 w 12202113"/>
              <a:gd name="connsiteY133" fmla="*/ 3124094 h 3188466"/>
              <a:gd name="connsiteX134" fmla="*/ 7248584 w 12202113"/>
              <a:gd name="connsiteY134" fmla="*/ 3121080 h 3188466"/>
              <a:gd name="connsiteX135" fmla="*/ 7241065 w 12202113"/>
              <a:gd name="connsiteY135" fmla="*/ 3120661 h 3188466"/>
              <a:gd name="connsiteX136" fmla="*/ 7224696 w 12202113"/>
              <a:gd name="connsiteY136" fmla="*/ 3116051 h 3188466"/>
              <a:gd name="connsiteX137" fmla="*/ 7193009 w 12202113"/>
              <a:gd name="connsiteY137" fmla="*/ 3112108 h 3188466"/>
              <a:gd name="connsiteX138" fmla="*/ 7137220 w 12202113"/>
              <a:gd name="connsiteY138" fmla="*/ 3098354 h 3188466"/>
              <a:gd name="connsiteX139" fmla="*/ 7104427 w 12202113"/>
              <a:gd name="connsiteY139" fmla="*/ 3091790 h 3188466"/>
              <a:gd name="connsiteX140" fmla="*/ 7082240 w 12202113"/>
              <a:gd name="connsiteY140" fmla="*/ 3085740 h 3188466"/>
              <a:gd name="connsiteX141" fmla="*/ 7016754 w 12202113"/>
              <a:gd name="connsiteY141" fmla="*/ 3077196 h 3188466"/>
              <a:gd name="connsiteX142" fmla="*/ 6904436 w 12202113"/>
              <a:gd name="connsiteY142" fmla="*/ 3065900 h 3188466"/>
              <a:gd name="connsiteX143" fmla="*/ 6881434 w 12202113"/>
              <a:gd name="connsiteY143" fmla="*/ 3062865 h 3188466"/>
              <a:gd name="connsiteX144" fmla="*/ 6865273 w 12202113"/>
              <a:gd name="connsiteY144" fmla="*/ 3057749 h 3188466"/>
              <a:gd name="connsiteX145" fmla="*/ 6864671 w 12202113"/>
              <a:gd name="connsiteY145" fmla="*/ 3054378 h 3188466"/>
              <a:gd name="connsiteX146" fmla="*/ 6852599 w 12202113"/>
              <a:gd name="connsiteY146" fmla="*/ 3052306 h 3188466"/>
              <a:gd name="connsiteX147" fmla="*/ 6850143 w 12202113"/>
              <a:gd name="connsiteY147" fmla="*/ 3051232 h 3188466"/>
              <a:gd name="connsiteX148" fmla="*/ 6835301 w 12202113"/>
              <a:gd name="connsiteY148" fmla="*/ 3045593 h 3188466"/>
              <a:gd name="connsiteX149" fmla="*/ 6784871 w 12202113"/>
              <a:gd name="connsiteY149" fmla="*/ 3046562 h 3188466"/>
              <a:gd name="connsiteX150" fmla="*/ 6738245 w 12202113"/>
              <a:gd name="connsiteY150" fmla="*/ 3037055 h 3188466"/>
              <a:gd name="connsiteX151" fmla="*/ 6537703 w 12202113"/>
              <a:gd name="connsiteY151" fmla="*/ 3017736 h 3188466"/>
              <a:gd name="connsiteX152" fmla="*/ 6521858 w 12202113"/>
              <a:gd name="connsiteY152" fmla="*/ 3004158 h 3188466"/>
              <a:gd name="connsiteX153" fmla="*/ 6445069 w 12202113"/>
              <a:gd name="connsiteY153" fmla="*/ 2992470 h 3188466"/>
              <a:gd name="connsiteX154" fmla="*/ 6302447 w 12202113"/>
              <a:gd name="connsiteY154" fmla="*/ 2994274 h 3188466"/>
              <a:gd name="connsiteX155" fmla="*/ 6160029 w 12202113"/>
              <a:gd name="connsiteY155" fmla="*/ 2973666 h 3188466"/>
              <a:gd name="connsiteX156" fmla="*/ 6144046 w 12202113"/>
              <a:gd name="connsiteY156" fmla="*/ 2976380 h 3188466"/>
              <a:gd name="connsiteX157" fmla="*/ 6127670 w 12202113"/>
              <a:gd name="connsiteY157" fmla="*/ 2976929 h 3188466"/>
              <a:gd name="connsiteX158" fmla="*/ 6126155 w 12202113"/>
              <a:gd name="connsiteY158" fmla="*/ 2976245 h 3188466"/>
              <a:gd name="connsiteX159" fmla="*/ 6108575 w 12202113"/>
              <a:gd name="connsiteY159" fmla="*/ 2974651 h 3188466"/>
              <a:gd name="connsiteX160" fmla="*/ 6103746 w 12202113"/>
              <a:gd name="connsiteY160" fmla="*/ 2975803 h 3188466"/>
              <a:gd name="connsiteX161" fmla="*/ 6091377 w 12202113"/>
              <a:gd name="connsiteY161" fmla="*/ 2975180 h 3188466"/>
              <a:gd name="connsiteX162" fmla="*/ 6066183 w 12202113"/>
              <a:gd name="connsiteY162" fmla="*/ 2975222 h 3188466"/>
              <a:gd name="connsiteX163" fmla="*/ 6063287 w 12202113"/>
              <a:gd name="connsiteY163" fmla="*/ 2974353 h 3188466"/>
              <a:gd name="connsiteX164" fmla="*/ 6054813 w 12202113"/>
              <a:gd name="connsiteY164" fmla="*/ 2974911 h 3188466"/>
              <a:gd name="connsiteX165" fmla="*/ 6050809 w 12202113"/>
              <a:gd name="connsiteY165" fmla="*/ 2973985 h 3188466"/>
              <a:gd name="connsiteX166" fmla="*/ 6013979 w 12202113"/>
              <a:gd name="connsiteY166" fmla="*/ 2974553 h 3188466"/>
              <a:gd name="connsiteX167" fmla="*/ 6013800 w 12202113"/>
              <a:gd name="connsiteY167" fmla="*/ 2973973 h 3188466"/>
              <a:gd name="connsiteX168" fmla="*/ 6004866 w 12202113"/>
              <a:gd name="connsiteY168" fmla="*/ 2971570 h 3188466"/>
              <a:gd name="connsiteX169" fmla="*/ 5987036 w 12202113"/>
              <a:gd name="connsiteY169" fmla="*/ 2968315 h 3188466"/>
              <a:gd name="connsiteX170" fmla="*/ 5950027 w 12202113"/>
              <a:gd name="connsiteY170" fmla="*/ 2953546 h 3188466"/>
              <a:gd name="connsiteX171" fmla="*/ 5911668 w 12202113"/>
              <a:gd name="connsiteY171" fmla="*/ 2954074 h 3188466"/>
              <a:gd name="connsiteX172" fmla="*/ 5904110 w 12202113"/>
              <a:gd name="connsiteY172" fmla="*/ 2953861 h 3188466"/>
              <a:gd name="connsiteX173" fmla="*/ 5904026 w 12202113"/>
              <a:gd name="connsiteY173" fmla="*/ 2953724 h 3188466"/>
              <a:gd name="connsiteX174" fmla="*/ 5896189 w 12202113"/>
              <a:gd name="connsiteY174" fmla="*/ 2953236 h 3188466"/>
              <a:gd name="connsiteX175" fmla="*/ 5890331 w 12202113"/>
              <a:gd name="connsiteY175" fmla="*/ 2953471 h 3188466"/>
              <a:gd name="connsiteX176" fmla="*/ 5875672 w 12202113"/>
              <a:gd name="connsiteY176" fmla="*/ 2953056 h 3188466"/>
              <a:gd name="connsiteX177" fmla="*/ 5871070 w 12202113"/>
              <a:gd name="connsiteY177" fmla="*/ 2952035 h 3188466"/>
              <a:gd name="connsiteX178" fmla="*/ 5869888 w 12202113"/>
              <a:gd name="connsiteY178" fmla="*/ 2950364 h 3188466"/>
              <a:gd name="connsiteX179" fmla="*/ 5868461 w 12202113"/>
              <a:gd name="connsiteY179" fmla="*/ 2950506 h 3188466"/>
              <a:gd name="connsiteX180" fmla="*/ 5843343 w 12202113"/>
              <a:gd name="connsiteY180" fmla="*/ 2945262 h 3188466"/>
              <a:gd name="connsiteX181" fmla="*/ 5784331 w 12202113"/>
              <a:gd name="connsiteY181" fmla="*/ 2938531 h 3188466"/>
              <a:gd name="connsiteX182" fmla="*/ 5749498 w 12202113"/>
              <a:gd name="connsiteY182" fmla="*/ 2936713 h 3188466"/>
              <a:gd name="connsiteX183" fmla="*/ 5655214 w 12202113"/>
              <a:gd name="connsiteY183" fmla="*/ 2929503 h 3188466"/>
              <a:gd name="connsiteX184" fmla="*/ 5561446 w 12202113"/>
              <a:gd name="connsiteY184" fmla="*/ 2920575 h 3188466"/>
              <a:gd name="connsiteX185" fmla="*/ 5519456 w 12202113"/>
              <a:gd name="connsiteY185" fmla="*/ 2906631 h 3188466"/>
              <a:gd name="connsiteX186" fmla="*/ 5514099 w 12202113"/>
              <a:gd name="connsiteY186" fmla="*/ 2906097 h 3188466"/>
              <a:gd name="connsiteX187" fmla="*/ 5499273 w 12202113"/>
              <a:gd name="connsiteY187" fmla="*/ 2907057 h 3188466"/>
              <a:gd name="connsiteX188" fmla="*/ 5493664 w 12202113"/>
              <a:gd name="connsiteY188" fmla="*/ 2907817 h 3188466"/>
              <a:gd name="connsiteX189" fmla="*/ 5485530 w 12202113"/>
              <a:gd name="connsiteY189" fmla="*/ 2908080 h 3188466"/>
              <a:gd name="connsiteX190" fmla="*/ 5485337 w 12202113"/>
              <a:gd name="connsiteY190" fmla="*/ 2907959 h 3188466"/>
              <a:gd name="connsiteX191" fmla="*/ 5477696 w 12202113"/>
              <a:gd name="connsiteY191" fmla="*/ 2908455 h 3188466"/>
              <a:gd name="connsiteX192" fmla="*/ 5440170 w 12202113"/>
              <a:gd name="connsiteY192" fmla="*/ 2912482 h 3188466"/>
              <a:gd name="connsiteX193" fmla="*/ 5391911 w 12202113"/>
              <a:gd name="connsiteY193" fmla="*/ 2902040 h 3188466"/>
              <a:gd name="connsiteX194" fmla="*/ 5371708 w 12202113"/>
              <a:gd name="connsiteY194" fmla="*/ 2900629 h 3188466"/>
              <a:gd name="connsiteX195" fmla="*/ 5360976 w 12202113"/>
              <a:gd name="connsiteY195" fmla="*/ 2899197 h 3188466"/>
              <a:gd name="connsiteX196" fmla="*/ 5360345 w 12202113"/>
              <a:gd name="connsiteY196" fmla="*/ 2898671 h 3188466"/>
              <a:gd name="connsiteX197" fmla="*/ 5324367 w 12202113"/>
              <a:gd name="connsiteY197" fmla="*/ 2902593 h 3188466"/>
              <a:gd name="connsiteX198" fmla="*/ 5319673 w 12202113"/>
              <a:gd name="connsiteY198" fmla="*/ 2902094 h 3188466"/>
              <a:gd name="connsiteX199" fmla="*/ 5296114 w 12202113"/>
              <a:gd name="connsiteY199" fmla="*/ 2905958 h 3188466"/>
              <a:gd name="connsiteX200" fmla="*/ 5283999 w 12202113"/>
              <a:gd name="connsiteY200" fmla="*/ 2907258 h 3188466"/>
              <a:gd name="connsiteX201" fmla="*/ 5280460 w 12202113"/>
              <a:gd name="connsiteY201" fmla="*/ 2909063 h 3188466"/>
              <a:gd name="connsiteX202" fmla="*/ 5262637 w 12202113"/>
              <a:gd name="connsiteY202" fmla="*/ 2910250 h 3188466"/>
              <a:gd name="connsiteX203" fmla="*/ 5260635 w 12202113"/>
              <a:gd name="connsiteY203" fmla="*/ 2909845 h 3188466"/>
              <a:gd name="connsiteX204" fmla="*/ 5245770 w 12202113"/>
              <a:gd name="connsiteY204" fmla="*/ 2912842 h 3188466"/>
              <a:gd name="connsiteX205" fmla="*/ 5233108 w 12202113"/>
              <a:gd name="connsiteY205" fmla="*/ 2917794 h 3188466"/>
              <a:gd name="connsiteX206" fmla="*/ 5082201 w 12202113"/>
              <a:gd name="connsiteY206" fmla="*/ 2920260 h 3188466"/>
              <a:gd name="connsiteX207" fmla="*/ 4939211 w 12202113"/>
              <a:gd name="connsiteY207" fmla="*/ 2931760 h 3188466"/>
              <a:gd name="connsiteX208" fmla="*/ 4794309 w 12202113"/>
              <a:gd name="connsiteY208" fmla="*/ 2937227 h 3188466"/>
              <a:gd name="connsiteX209" fmla="*/ 4637676 w 12202113"/>
              <a:gd name="connsiteY209" fmla="*/ 2946666 h 3188466"/>
              <a:gd name="connsiteX210" fmla="*/ 4585922 w 12202113"/>
              <a:gd name="connsiteY210" fmla="*/ 2944906 h 3188466"/>
              <a:gd name="connsiteX211" fmla="*/ 4539516 w 12202113"/>
              <a:gd name="connsiteY211" fmla="*/ 2953466 h 3188466"/>
              <a:gd name="connsiteX212" fmla="*/ 4520819 w 12202113"/>
              <a:gd name="connsiteY212" fmla="*/ 2950477 h 3188466"/>
              <a:gd name="connsiteX213" fmla="*/ 4517604 w 12202113"/>
              <a:gd name="connsiteY213" fmla="*/ 2949852 h 3188466"/>
              <a:gd name="connsiteX214" fmla="*/ 4504537 w 12202113"/>
              <a:gd name="connsiteY214" fmla="*/ 2949759 h 3188466"/>
              <a:gd name="connsiteX215" fmla="*/ 4501104 w 12202113"/>
              <a:gd name="connsiteY215" fmla="*/ 2946715 h 3188466"/>
              <a:gd name="connsiteX216" fmla="*/ 4342695 w 12202113"/>
              <a:gd name="connsiteY216" fmla="*/ 2951638 h 3188466"/>
              <a:gd name="connsiteX217" fmla="*/ 4274096 w 12202113"/>
              <a:gd name="connsiteY217" fmla="*/ 2953640 h 3188466"/>
              <a:gd name="connsiteX218" fmla="*/ 4248170 w 12202113"/>
              <a:gd name="connsiteY218" fmla="*/ 2951384 h 3188466"/>
              <a:gd name="connsiteX219" fmla="*/ 4147924 w 12202113"/>
              <a:gd name="connsiteY219" fmla="*/ 2945945 h 3188466"/>
              <a:gd name="connsiteX220" fmla="*/ 4061825 w 12202113"/>
              <a:gd name="connsiteY220" fmla="*/ 2944206 h 3188466"/>
              <a:gd name="connsiteX221" fmla="*/ 3998557 w 12202113"/>
              <a:gd name="connsiteY221" fmla="*/ 2955821 h 3188466"/>
              <a:gd name="connsiteX222" fmla="*/ 3993107 w 12202113"/>
              <a:gd name="connsiteY222" fmla="*/ 2953708 h 3188466"/>
              <a:gd name="connsiteX223" fmla="*/ 3949713 w 12202113"/>
              <a:gd name="connsiteY223" fmla="*/ 2955441 h 3188466"/>
              <a:gd name="connsiteX224" fmla="*/ 3797284 w 12202113"/>
              <a:gd name="connsiteY224" fmla="*/ 2977037 h 3188466"/>
              <a:gd name="connsiteX225" fmla="*/ 3712498 w 12202113"/>
              <a:gd name="connsiteY225" fmla="*/ 2979996 h 3188466"/>
              <a:gd name="connsiteX226" fmla="*/ 3682471 w 12202113"/>
              <a:gd name="connsiteY226" fmla="*/ 2978543 h 3188466"/>
              <a:gd name="connsiteX227" fmla="*/ 3632163 w 12202113"/>
              <a:gd name="connsiteY227" fmla="*/ 2976264 h 3188466"/>
              <a:gd name="connsiteX228" fmla="*/ 3594728 w 12202113"/>
              <a:gd name="connsiteY228" fmla="*/ 2968398 h 3188466"/>
              <a:gd name="connsiteX229" fmla="*/ 3552594 w 12202113"/>
              <a:gd name="connsiteY229" fmla="*/ 2968934 h 3188466"/>
              <a:gd name="connsiteX230" fmla="*/ 3542589 w 12202113"/>
              <a:gd name="connsiteY230" fmla="*/ 2977031 h 3188466"/>
              <a:gd name="connsiteX231" fmla="*/ 3497591 w 12202113"/>
              <a:gd name="connsiteY231" fmla="*/ 2975018 h 3188466"/>
              <a:gd name="connsiteX232" fmla="*/ 3429352 w 12202113"/>
              <a:gd name="connsiteY232" fmla="*/ 2971090 h 3188466"/>
              <a:gd name="connsiteX233" fmla="*/ 3389938 w 12202113"/>
              <a:gd name="connsiteY233" fmla="*/ 2970884 h 3188466"/>
              <a:gd name="connsiteX234" fmla="*/ 3282344 w 12202113"/>
              <a:gd name="connsiteY234" fmla="*/ 2968084 h 3188466"/>
              <a:gd name="connsiteX235" fmla="*/ 3174624 w 12202113"/>
              <a:gd name="connsiteY235" fmla="*/ 2963576 h 3188466"/>
              <a:gd name="connsiteX236" fmla="*/ 3111077 w 12202113"/>
              <a:gd name="connsiteY236" fmla="*/ 2951285 h 3188466"/>
              <a:gd name="connsiteX237" fmla="*/ 3022501 w 12202113"/>
              <a:gd name="connsiteY237" fmla="*/ 2948619 h 3188466"/>
              <a:gd name="connsiteX238" fmla="*/ 3007714 w 12202113"/>
              <a:gd name="connsiteY238" fmla="*/ 2946762 h 3188466"/>
              <a:gd name="connsiteX239" fmla="*/ 2903098 w 12202113"/>
              <a:gd name="connsiteY239" fmla="*/ 2940576 h 3188466"/>
              <a:gd name="connsiteX240" fmla="*/ 2781591 w 12202113"/>
              <a:gd name="connsiteY240" fmla="*/ 2946394 h 3188466"/>
              <a:gd name="connsiteX241" fmla="*/ 2627942 w 12202113"/>
              <a:gd name="connsiteY241" fmla="*/ 2919996 h 3188466"/>
              <a:gd name="connsiteX242" fmla="*/ 2354959 w 12202113"/>
              <a:gd name="connsiteY242" fmla="*/ 2882080 h 3188466"/>
              <a:gd name="connsiteX243" fmla="*/ 2063184 w 12202113"/>
              <a:gd name="connsiteY243" fmla="*/ 2879109 h 3188466"/>
              <a:gd name="connsiteX244" fmla="*/ 1986946 w 12202113"/>
              <a:gd name="connsiteY244" fmla="*/ 2887619 h 3188466"/>
              <a:gd name="connsiteX245" fmla="*/ 1763479 w 12202113"/>
              <a:gd name="connsiteY245" fmla="*/ 2909077 h 3188466"/>
              <a:gd name="connsiteX246" fmla="*/ 1537980 w 12202113"/>
              <a:gd name="connsiteY246" fmla="*/ 2960398 h 3188466"/>
              <a:gd name="connsiteX247" fmla="*/ 1395229 w 12202113"/>
              <a:gd name="connsiteY247" fmla="*/ 2975625 h 3188466"/>
              <a:gd name="connsiteX248" fmla="*/ 1327834 w 12202113"/>
              <a:gd name="connsiteY248" fmla="*/ 2989485 h 3188466"/>
              <a:gd name="connsiteX249" fmla="*/ 1280757 w 12202113"/>
              <a:gd name="connsiteY249" fmla="*/ 2992959 h 3188466"/>
              <a:gd name="connsiteX250" fmla="*/ 1252582 w 12202113"/>
              <a:gd name="connsiteY250" fmla="*/ 2995877 h 3188466"/>
              <a:gd name="connsiteX251" fmla="*/ 1204670 w 12202113"/>
              <a:gd name="connsiteY251" fmla="*/ 3014826 h 3188466"/>
              <a:gd name="connsiteX252" fmla="*/ 1020457 w 12202113"/>
              <a:gd name="connsiteY252" fmla="*/ 3031603 h 3188466"/>
              <a:gd name="connsiteX253" fmla="*/ 843248 w 12202113"/>
              <a:gd name="connsiteY253" fmla="*/ 3026954 h 3188466"/>
              <a:gd name="connsiteX254" fmla="*/ 583517 w 12202113"/>
              <a:gd name="connsiteY254" fmla="*/ 3089095 h 3188466"/>
              <a:gd name="connsiteX255" fmla="*/ 556836 w 12202113"/>
              <a:gd name="connsiteY255" fmla="*/ 3094374 h 3188466"/>
              <a:gd name="connsiteX256" fmla="*/ 412089 w 12202113"/>
              <a:gd name="connsiteY256" fmla="*/ 3121334 h 3188466"/>
              <a:gd name="connsiteX257" fmla="*/ 83929 w 12202113"/>
              <a:gd name="connsiteY257" fmla="*/ 3150566 h 318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12202113" h="3188466">
                <a:moveTo>
                  <a:pt x="0" y="3188466"/>
                </a:moveTo>
                <a:lnTo>
                  <a:pt x="10116" y="2657641"/>
                </a:lnTo>
                <a:lnTo>
                  <a:pt x="10116" y="0"/>
                </a:lnTo>
                <a:lnTo>
                  <a:pt x="12202113" y="0"/>
                </a:lnTo>
                <a:lnTo>
                  <a:pt x="12202113" y="2879832"/>
                </a:lnTo>
                <a:lnTo>
                  <a:pt x="12198167" y="2880360"/>
                </a:lnTo>
                <a:cubicBezTo>
                  <a:pt x="12163116" y="2884349"/>
                  <a:pt x="12143771" y="2884544"/>
                  <a:pt x="12122128" y="2887194"/>
                </a:cubicBezTo>
                <a:cubicBezTo>
                  <a:pt x="12087086" y="2893347"/>
                  <a:pt x="12050015" y="2907304"/>
                  <a:pt x="12028868" y="2911786"/>
                </a:cubicBezTo>
                <a:lnTo>
                  <a:pt x="11995238" y="2914090"/>
                </a:lnTo>
                <a:lnTo>
                  <a:pt x="11996460" y="2918442"/>
                </a:lnTo>
                <a:lnTo>
                  <a:pt x="11983968" y="2918762"/>
                </a:lnTo>
                <a:lnTo>
                  <a:pt x="11956084" y="2918868"/>
                </a:lnTo>
                <a:cubicBezTo>
                  <a:pt x="11938684" y="2919526"/>
                  <a:pt x="11890300" y="2918483"/>
                  <a:pt x="11872586" y="2920076"/>
                </a:cubicBezTo>
                <a:cubicBezTo>
                  <a:pt x="11867476" y="2924717"/>
                  <a:pt x="11859589" y="2927247"/>
                  <a:pt x="11849804" y="2928420"/>
                </a:cubicBezTo>
                <a:lnTo>
                  <a:pt x="11828254" y="2928551"/>
                </a:lnTo>
                <a:lnTo>
                  <a:pt x="11703277" y="2939735"/>
                </a:lnTo>
                <a:lnTo>
                  <a:pt x="11686094" y="2940570"/>
                </a:lnTo>
                <a:lnTo>
                  <a:pt x="11676788" y="2944321"/>
                </a:lnTo>
                <a:cubicBezTo>
                  <a:pt x="11669684" y="2945069"/>
                  <a:pt x="11649276" y="2944585"/>
                  <a:pt x="11643464" y="2945066"/>
                </a:cubicBezTo>
                <a:lnTo>
                  <a:pt x="11641922" y="2947200"/>
                </a:lnTo>
                <a:cubicBezTo>
                  <a:pt x="11623408" y="2950611"/>
                  <a:pt x="11553770" y="2961969"/>
                  <a:pt x="11532386" y="2965529"/>
                </a:cubicBezTo>
                <a:cubicBezTo>
                  <a:pt x="11528114" y="2962248"/>
                  <a:pt x="11518548" y="2967430"/>
                  <a:pt x="11513619" y="2968556"/>
                </a:cubicBezTo>
                <a:cubicBezTo>
                  <a:pt x="11512856" y="2966346"/>
                  <a:pt x="11500924" y="2965672"/>
                  <a:pt x="11497404" y="2967639"/>
                </a:cubicBezTo>
                <a:cubicBezTo>
                  <a:pt x="11413522" y="2978420"/>
                  <a:pt x="11455510" y="2956141"/>
                  <a:pt x="11407630" y="2970255"/>
                </a:cubicBezTo>
                <a:cubicBezTo>
                  <a:pt x="11399160" y="2971190"/>
                  <a:pt x="11392296" y="2970299"/>
                  <a:pt x="11386276" y="2968648"/>
                </a:cubicBezTo>
                <a:lnTo>
                  <a:pt x="11377296" y="2965257"/>
                </a:lnTo>
                <a:lnTo>
                  <a:pt x="11342536" y="2971666"/>
                </a:lnTo>
                <a:cubicBezTo>
                  <a:pt x="11325414" y="2973900"/>
                  <a:pt x="11307393" y="2975381"/>
                  <a:pt x="11288902" y="2976058"/>
                </a:cubicBezTo>
                <a:cubicBezTo>
                  <a:pt x="11284753" y="2971542"/>
                  <a:pt x="11270239" y="2977957"/>
                  <a:pt x="11263411" y="2979228"/>
                </a:cubicBezTo>
                <a:cubicBezTo>
                  <a:pt x="11263340" y="2976278"/>
                  <a:pt x="11248212" y="2974865"/>
                  <a:pt x="11242843" y="2977303"/>
                </a:cubicBezTo>
                <a:cubicBezTo>
                  <a:pt x="11130019" y="2987845"/>
                  <a:pt x="11193504" y="2960297"/>
                  <a:pt x="11125798" y="2976816"/>
                </a:cubicBezTo>
                <a:cubicBezTo>
                  <a:pt x="11114472" y="2977677"/>
                  <a:pt x="11105974" y="2976199"/>
                  <a:pt x="11098884" y="2973758"/>
                </a:cubicBezTo>
                <a:lnTo>
                  <a:pt x="11086128" y="2967663"/>
                </a:lnTo>
                <a:lnTo>
                  <a:pt x="11076132" y="2969836"/>
                </a:lnTo>
                <a:cubicBezTo>
                  <a:pt x="11038408" y="2970007"/>
                  <a:pt x="11027285" y="2963760"/>
                  <a:pt x="11005337" y="2970053"/>
                </a:cubicBezTo>
                <a:cubicBezTo>
                  <a:pt x="10972902" y="2956973"/>
                  <a:pt x="10983824" y="2968749"/>
                  <a:pt x="10959154" y="2970750"/>
                </a:cubicBezTo>
                <a:cubicBezTo>
                  <a:pt x="10939692" y="2973358"/>
                  <a:pt x="10975422" y="2978377"/>
                  <a:pt x="10956347" y="2979118"/>
                </a:cubicBezTo>
                <a:cubicBezTo>
                  <a:pt x="10935712" y="2975741"/>
                  <a:pt x="10936682" y="2986229"/>
                  <a:pt x="10915223" y="2982099"/>
                </a:cubicBezTo>
                <a:cubicBezTo>
                  <a:pt x="10920436" y="2974198"/>
                  <a:pt x="10872877" y="2983630"/>
                  <a:pt x="10871398" y="2976728"/>
                </a:cubicBezTo>
                <a:cubicBezTo>
                  <a:pt x="10853171" y="2986599"/>
                  <a:pt x="10844013" y="2974439"/>
                  <a:pt x="10819743" y="2977481"/>
                </a:cubicBezTo>
                <a:cubicBezTo>
                  <a:pt x="10808314" y="2981215"/>
                  <a:pt x="10800068" y="2981856"/>
                  <a:pt x="10788834" y="2977840"/>
                </a:cubicBezTo>
                <a:cubicBezTo>
                  <a:pt x="10736185" y="2996020"/>
                  <a:pt x="10756982" y="2978653"/>
                  <a:pt x="10707711" y="2985644"/>
                </a:cubicBezTo>
                <a:cubicBezTo>
                  <a:pt x="10665262" y="2992997"/>
                  <a:pt x="10617142" y="2997767"/>
                  <a:pt x="10576086" y="3015319"/>
                </a:cubicBezTo>
                <a:cubicBezTo>
                  <a:pt x="10568550" y="3020292"/>
                  <a:pt x="10550046" y="3022174"/>
                  <a:pt x="10534761" y="3019524"/>
                </a:cubicBezTo>
                <a:cubicBezTo>
                  <a:pt x="10532134" y="3019067"/>
                  <a:pt x="10529698" y="3018490"/>
                  <a:pt x="10527537" y="3017814"/>
                </a:cubicBezTo>
                <a:cubicBezTo>
                  <a:pt x="10492044" y="3020498"/>
                  <a:pt x="10362224" y="3032491"/>
                  <a:pt x="10321799" y="3035635"/>
                </a:cubicBezTo>
                <a:cubicBezTo>
                  <a:pt x="10318526" y="3029246"/>
                  <a:pt x="10298084" y="3040774"/>
                  <a:pt x="10284989" y="3036679"/>
                </a:cubicBezTo>
                <a:cubicBezTo>
                  <a:pt x="10275610" y="3033085"/>
                  <a:pt x="10267220" y="3035744"/>
                  <a:pt x="10257423" y="3036027"/>
                </a:cubicBezTo>
                <a:cubicBezTo>
                  <a:pt x="10244517" y="3033202"/>
                  <a:pt x="10202424" y="3038304"/>
                  <a:pt x="10191450" y="3041963"/>
                </a:cubicBezTo>
                <a:cubicBezTo>
                  <a:pt x="10165225" y="3054679"/>
                  <a:pt x="10105634" y="3045236"/>
                  <a:pt x="10083845" y="3054978"/>
                </a:cubicBezTo>
                <a:cubicBezTo>
                  <a:pt x="10075939" y="3056408"/>
                  <a:pt x="10068203" y="3056986"/>
                  <a:pt x="10060611" y="3057035"/>
                </a:cubicBezTo>
                <a:lnTo>
                  <a:pt x="10039363" y="3055961"/>
                </a:lnTo>
                <a:lnTo>
                  <a:pt x="10033322" y="3053238"/>
                </a:lnTo>
                <a:lnTo>
                  <a:pt x="10020337" y="3053912"/>
                </a:lnTo>
                <a:lnTo>
                  <a:pt x="10016616" y="3053498"/>
                </a:lnTo>
                <a:cubicBezTo>
                  <a:pt x="10009508" y="3052695"/>
                  <a:pt x="10002492" y="3051995"/>
                  <a:pt x="9995549" y="3051719"/>
                </a:cubicBezTo>
                <a:cubicBezTo>
                  <a:pt x="10004680" y="3065377"/>
                  <a:pt x="9937988" y="3051618"/>
                  <a:pt x="9957212" y="3062663"/>
                </a:cubicBezTo>
                <a:cubicBezTo>
                  <a:pt x="9920646" y="3063519"/>
                  <a:pt x="9948538" y="3073806"/>
                  <a:pt x="9904584" y="3063999"/>
                </a:cubicBezTo>
                <a:cubicBezTo>
                  <a:pt x="9847813" y="3075166"/>
                  <a:pt x="9758323" y="3071010"/>
                  <a:pt x="9713857" y="3087955"/>
                </a:cubicBezTo>
                <a:cubicBezTo>
                  <a:pt x="9719380" y="3081485"/>
                  <a:pt x="9695453" y="3076466"/>
                  <a:pt x="9678879" y="3079676"/>
                </a:cubicBezTo>
                <a:cubicBezTo>
                  <a:pt x="9698255" y="3054291"/>
                  <a:pt x="9613348" y="3102551"/>
                  <a:pt x="9598760" y="3085228"/>
                </a:cubicBezTo>
                <a:cubicBezTo>
                  <a:pt x="9598041" y="3101310"/>
                  <a:pt x="9523758" y="3128579"/>
                  <a:pt x="9488796" y="3115384"/>
                </a:cubicBezTo>
                <a:cubicBezTo>
                  <a:pt x="9435532" y="3118605"/>
                  <a:pt x="9397815" y="3131898"/>
                  <a:pt x="9341972" y="3126583"/>
                </a:cubicBezTo>
                <a:cubicBezTo>
                  <a:pt x="9340239" y="3128735"/>
                  <a:pt x="9337399" y="3130536"/>
                  <a:pt x="9333795" y="3132083"/>
                </a:cubicBezTo>
                <a:lnTo>
                  <a:pt x="9321736" y="3135834"/>
                </a:lnTo>
                <a:lnTo>
                  <a:pt x="9319405" y="3135561"/>
                </a:lnTo>
                <a:cubicBezTo>
                  <a:pt x="9310247" y="3135512"/>
                  <a:pt x="9305558" y="3136419"/>
                  <a:pt x="9302847" y="3137746"/>
                </a:cubicBezTo>
                <a:lnTo>
                  <a:pt x="9300930" y="3139687"/>
                </a:lnTo>
                <a:lnTo>
                  <a:pt x="9290106" y="3141645"/>
                </a:lnTo>
                <a:lnTo>
                  <a:pt x="9270220" y="3146737"/>
                </a:lnTo>
                <a:lnTo>
                  <a:pt x="9265150" y="3146531"/>
                </a:lnTo>
                <a:lnTo>
                  <a:pt x="9233057" y="3152408"/>
                </a:lnTo>
                <a:lnTo>
                  <a:pt x="9231974" y="3151938"/>
                </a:lnTo>
                <a:cubicBezTo>
                  <a:pt x="9228816" y="3151020"/>
                  <a:pt x="9225099" y="3150595"/>
                  <a:pt x="9220130" y="3151189"/>
                </a:cubicBezTo>
                <a:cubicBezTo>
                  <a:pt x="9218372" y="3142213"/>
                  <a:pt x="9213458" y="3148467"/>
                  <a:pt x="9198955" y="3151015"/>
                </a:cubicBezTo>
                <a:cubicBezTo>
                  <a:pt x="9192986" y="3137641"/>
                  <a:pt x="9157451" y="3149750"/>
                  <a:pt x="9142196" y="3143802"/>
                </a:cubicBezTo>
                <a:cubicBezTo>
                  <a:pt x="9131673" y="3145976"/>
                  <a:pt x="9120437" y="3148030"/>
                  <a:pt x="9108665" y="3149868"/>
                </a:cubicBezTo>
                <a:lnTo>
                  <a:pt x="9014086" y="3150791"/>
                </a:lnTo>
                <a:lnTo>
                  <a:pt x="8915037" y="3140020"/>
                </a:lnTo>
                <a:cubicBezTo>
                  <a:pt x="8878400" y="3139785"/>
                  <a:pt x="8846675" y="3135786"/>
                  <a:pt x="8815667" y="3138606"/>
                </a:cubicBezTo>
                <a:cubicBezTo>
                  <a:pt x="8803071" y="3135495"/>
                  <a:pt x="8791199" y="3134238"/>
                  <a:pt x="8779688" y="3138895"/>
                </a:cubicBezTo>
                <a:cubicBezTo>
                  <a:pt x="8745498" y="3137342"/>
                  <a:pt x="8737221" y="3130691"/>
                  <a:pt x="8715556" y="3135878"/>
                </a:cubicBezTo>
                <a:cubicBezTo>
                  <a:pt x="8696347" y="3125121"/>
                  <a:pt x="8695210" y="3129227"/>
                  <a:pt x="8686183" y="3132307"/>
                </a:cubicBezTo>
                <a:lnTo>
                  <a:pt x="8684895" y="3132527"/>
                </a:lnTo>
                <a:lnTo>
                  <a:pt x="8682270" y="3130989"/>
                </a:lnTo>
                <a:lnTo>
                  <a:pt x="8676836" y="3130278"/>
                </a:lnTo>
                <a:lnTo>
                  <a:pt x="8662002" y="3130735"/>
                </a:lnTo>
                <a:lnTo>
                  <a:pt x="8656423" y="3131304"/>
                </a:lnTo>
                <a:cubicBezTo>
                  <a:pt x="8652581" y="3131550"/>
                  <a:pt x="8650028" y="3131521"/>
                  <a:pt x="8648261" y="3131294"/>
                </a:cubicBezTo>
                <a:lnTo>
                  <a:pt x="8648057" y="3131167"/>
                </a:lnTo>
                <a:lnTo>
                  <a:pt x="8640412" y="3131403"/>
                </a:lnTo>
                <a:cubicBezTo>
                  <a:pt x="8627510" y="3132092"/>
                  <a:pt x="8614954" y="3133035"/>
                  <a:pt x="8603003" y="3134155"/>
                </a:cubicBezTo>
                <a:cubicBezTo>
                  <a:pt x="8592897" y="3127095"/>
                  <a:pt x="8548738" y="3135435"/>
                  <a:pt x="8553571" y="3122125"/>
                </a:cubicBezTo>
                <a:cubicBezTo>
                  <a:pt x="8537450" y="3123243"/>
                  <a:pt x="8527699" y="3128769"/>
                  <a:pt x="8533128" y="3120039"/>
                </a:cubicBezTo>
                <a:cubicBezTo>
                  <a:pt x="8527821" y="3120156"/>
                  <a:pt x="8524551" y="3119414"/>
                  <a:pt x="8522209" y="3118252"/>
                </a:cubicBezTo>
                <a:lnTo>
                  <a:pt x="8521532" y="3117705"/>
                </a:lnTo>
                <a:lnTo>
                  <a:pt x="8485667" y="3120406"/>
                </a:lnTo>
                <a:lnTo>
                  <a:pt x="8480905" y="3119749"/>
                </a:lnTo>
                <a:lnTo>
                  <a:pt x="8457530" y="3122810"/>
                </a:lnTo>
                <a:lnTo>
                  <a:pt x="8445451" y="3123697"/>
                </a:lnTo>
                <a:lnTo>
                  <a:pt x="8442039" y="3125378"/>
                </a:lnTo>
                <a:cubicBezTo>
                  <a:pt x="8438355" y="3126399"/>
                  <a:pt x="8433075" y="3126839"/>
                  <a:pt x="8424215" y="3125963"/>
                </a:cubicBezTo>
                <a:lnTo>
                  <a:pt x="8422165" y="3125491"/>
                </a:lnTo>
                <a:lnTo>
                  <a:pt x="8407465" y="3127979"/>
                </a:lnTo>
                <a:cubicBezTo>
                  <a:pt x="8402731" y="3129129"/>
                  <a:pt x="8398540" y="3130592"/>
                  <a:pt x="8395146" y="3132488"/>
                </a:cubicBezTo>
                <a:cubicBezTo>
                  <a:pt x="8345093" y="3122354"/>
                  <a:pt x="8297866" y="3131626"/>
                  <a:pt x="8243538" y="3129873"/>
                </a:cubicBezTo>
                <a:cubicBezTo>
                  <a:pt x="8220052" y="3114107"/>
                  <a:pt x="8126172" y="3133411"/>
                  <a:pt x="8112685" y="3148698"/>
                </a:cubicBezTo>
                <a:cubicBezTo>
                  <a:pt x="8112380" y="3135302"/>
                  <a:pt x="8044302" y="3153542"/>
                  <a:pt x="8026741" y="3154015"/>
                </a:cubicBezTo>
                <a:cubicBezTo>
                  <a:pt x="8020887" y="3154173"/>
                  <a:pt x="8020646" y="3152357"/>
                  <a:pt x="8030400" y="3146736"/>
                </a:cubicBezTo>
                <a:cubicBezTo>
                  <a:pt x="8011739" y="3148301"/>
                  <a:pt x="7992477" y="3141339"/>
                  <a:pt x="8002987" y="3135663"/>
                </a:cubicBezTo>
                <a:cubicBezTo>
                  <a:pt x="7946297" y="3147811"/>
                  <a:pt x="7862627" y="3135732"/>
                  <a:pt x="7798568" y="3141249"/>
                </a:cubicBezTo>
                <a:cubicBezTo>
                  <a:pt x="7763645" y="3127901"/>
                  <a:pt x="7782577" y="3140251"/>
                  <a:pt x="7746353" y="3137755"/>
                </a:cubicBezTo>
                <a:cubicBezTo>
                  <a:pt x="7756261" y="3150042"/>
                  <a:pt x="7702377" y="3130861"/>
                  <a:pt x="7700395" y="3144729"/>
                </a:cubicBezTo>
                <a:cubicBezTo>
                  <a:pt x="7693866" y="3143835"/>
                  <a:pt x="7687603" y="3142532"/>
                  <a:pt x="7681335" y="3141120"/>
                </a:cubicBezTo>
                <a:lnTo>
                  <a:pt x="7678044" y="3140387"/>
                </a:lnTo>
                <a:lnTo>
                  <a:pt x="7664890" y="3139855"/>
                </a:lnTo>
                <a:lnTo>
                  <a:pt x="7661183" y="3136706"/>
                </a:lnTo>
                <a:lnTo>
                  <a:pt x="7641383" y="3133755"/>
                </a:lnTo>
                <a:cubicBezTo>
                  <a:pt x="7633967" y="3133115"/>
                  <a:pt x="7625987" y="3132967"/>
                  <a:pt x="7617169" y="3133614"/>
                </a:cubicBezTo>
                <a:cubicBezTo>
                  <a:pt x="7595475" y="3139109"/>
                  <a:pt x="7561695" y="3132374"/>
                  <a:pt x="7531143" y="3132781"/>
                </a:cubicBezTo>
                <a:lnTo>
                  <a:pt x="7517113" y="3134483"/>
                </a:lnTo>
                <a:lnTo>
                  <a:pt x="7471320" y="3131645"/>
                </a:lnTo>
                <a:cubicBezTo>
                  <a:pt x="7458285" y="3131095"/>
                  <a:pt x="7444756" y="3130805"/>
                  <a:pt x="7430512" y="3131007"/>
                </a:cubicBezTo>
                <a:lnTo>
                  <a:pt x="7404071" y="3132361"/>
                </a:lnTo>
                <a:lnTo>
                  <a:pt x="7397140" y="3131239"/>
                </a:lnTo>
                <a:cubicBezTo>
                  <a:pt x="7385068" y="3131364"/>
                  <a:pt x="7369091" y="3135313"/>
                  <a:pt x="7370514" y="3130516"/>
                </a:cubicBezTo>
                <a:lnTo>
                  <a:pt x="7356953" y="3132179"/>
                </a:lnTo>
                <a:lnTo>
                  <a:pt x="7343567" y="3128350"/>
                </a:lnTo>
                <a:cubicBezTo>
                  <a:pt x="7342101" y="3127461"/>
                  <a:pt x="7340998" y="3126514"/>
                  <a:pt x="7340295" y="3125545"/>
                </a:cubicBezTo>
                <a:lnTo>
                  <a:pt x="7321348" y="3126804"/>
                </a:lnTo>
                <a:lnTo>
                  <a:pt x="7305815" y="3124063"/>
                </a:lnTo>
                <a:lnTo>
                  <a:pt x="7292274" y="3125855"/>
                </a:lnTo>
                <a:lnTo>
                  <a:pt x="7286654" y="3125451"/>
                </a:lnTo>
                <a:lnTo>
                  <a:pt x="7272685" y="3124094"/>
                </a:lnTo>
                <a:cubicBezTo>
                  <a:pt x="7265523" y="3123143"/>
                  <a:pt x="7257508" y="3121997"/>
                  <a:pt x="7248584" y="3121080"/>
                </a:cubicBezTo>
                <a:lnTo>
                  <a:pt x="7241065" y="3120661"/>
                </a:lnTo>
                <a:lnTo>
                  <a:pt x="7224696" y="3116051"/>
                </a:lnTo>
                <a:cubicBezTo>
                  <a:pt x="7212786" y="3112566"/>
                  <a:pt x="7203412" y="3110217"/>
                  <a:pt x="7193009" y="3112108"/>
                </a:cubicBezTo>
                <a:cubicBezTo>
                  <a:pt x="7175276" y="3107606"/>
                  <a:pt x="7162888" y="3094987"/>
                  <a:pt x="7137220" y="3098354"/>
                </a:cubicBezTo>
                <a:cubicBezTo>
                  <a:pt x="7145010" y="3092637"/>
                  <a:pt x="7108715" y="3097662"/>
                  <a:pt x="7104427" y="3091790"/>
                </a:cubicBezTo>
                <a:cubicBezTo>
                  <a:pt x="7102447" y="3087061"/>
                  <a:pt x="7090976" y="3087484"/>
                  <a:pt x="7082240" y="3085740"/>
                </a:cubicBezTo>
                <a:cubicBezTo>
                  <a:pt x="7076014" y="3080911"/>
                  <a:pt x="7032058" y="3076501"/>
                  <a:pt x="7016754" y="3077196"/>
                </a:cubicBezTo>
                <a:cubicBezTo>
                  <a:pt x="6973620" y="3082001"/>
                  <a:pt x="6938923" y="3062558"/>
                  <a:pt x="6904436" y="3065900"/>
                </a:cubicBezTo>
                <a:cubicBezTo>
                  <a:pt x="6895406" y="3065445"/>
                  <a:pt x="6887919" y="3064350"/>
                  <a:pt x="6881434" y="3062865"/>
                </a:cubicBezTo>
                <a:lnTo>
                  <a:pt x="6865273" y="3057749"/>
                </a:lnTo>
                <a:cubicBezTo>
                  <a:pt x="6865072" y="3056626"/>
                  <a:pt x="6864871" y="3055502"/>
                  <a:pt x="6864671" y="3054378"/>
                </a:cubicBezTo>
                <a:lnTo>
                  <a:pt x="6852599" y="3052306"/>
                </a:lnTo>
                <a:lnTo>
                  <a:pt x="6850143" y="3051232"/>
                </a:lnTo>
                <a:cubicBezTo>
                  <a:pt x="6845470" y="3049168"/>
                  <a:pt x="6840704" y="3047206"/>
                  <a:pt x="6835301" y="3045593"/>
                </a:cubicBezTo>
                <a:cubicBezTo>
                  <a:pt x="6820447" y="3058242"/>
                  <a:pt x="6786888" y="3033956"/>
                  <a:pt x="6784871" y="3046562"/>
                </a:cubicBezTo>
                <a:cubicBezTo>
                  <a:pt x="6752593" y="3039899"/>
                  <a:pt x="6759140" y="3053646"/>
                  <a:pt x="6738245" y="3037055"/>
                </a:cubicBezTo>
                <a:cubicBezTo>
                  <a:pt x="6671880" y="3034501"/>
                  <a:pt x="6603220" y="3013245"/>
                  <a:pt x="6537703" y="3017736"/>
                </a:cubicBezTo>
                <a:cubicBezTo>
                  <a:pt x="6553051" y="3013722"/>
                  <a:pt x="6541149" y="3004943"/>
                  <a:pt x="6521858" y="3004158"/>
                </a:cubicBezTo>
                <a:cubicBezTo>
                  <a:pt x="6580141" y="2987944"/>
                  <a:pt x="6428765" y="3009117"/>
                  <a:pt x="6445069" y="2992470"/>
                </a:cubicBezTo>
                <a:cubicBezTo>
                  <a:pt x="6417897" y="3005060"/>
                  <a:pt x="6310156" y="3011743"/>
                  <a:pt x="6302447" y="2994274"/>
                </a:cubicBezTo>
                <a:cubicBezTo>
                  <a:pt x="6252173" y="2986131"/>
                  <a:pt x="6198382" y="2989085"/>
                  <a:pt x="6160029" y="2973666"/>
                </a:cubicBezTo>
                <a:cubicBezTo>
                  <a:pt x="6155014" y="2975022"/>
                  <a:pt x="6149642" y="2975878"/>
                  <a:pt x="6144046" y="2976380"/>
                </a:cubicBezTo>
                <a:lnTo>
                  <a:pt x="6127670" y="2976929"/>
                </a:lnTo>
                <a:lnTo>
                  <a:pt x="6126155" y="2976245"/>
                </a:lnTo>
                <a:cubicBezTo>
                  <a:pt x="6118509" y="2974369"/>
                  <a:pt x="6113052" y="2974144"/>
                  <a:pt x="6108575" y="2974651"/>
                </a:cubicBezTo>
                <a:lnTo>
                  <a:pt x="6103746" y="2975803"/>
                </a:lnTo>
                <a:lnTo>
                  <a:pt x="6091377" y="2975180"/>
                </a:lnTo>
                <a:lnTo>
                  <a:pt x="6066183" y="2975222"/>
                </a:lnTo>
                <a:lnTo>
                  <a:pt x="6063287" y="2974353"/>
                </a:lnTo>
                <a:lnTo>
                  <a:pt x="6054813" y="2974911"/>
                </a:lnTo>
                <a:lnTo>
                  <a:pt x="6050809" y="2973985"/>
                </a:lnTo>
                <a:lnTo>
                  <a:pt x="6013979" y="2974553"/>
                </a:lnTo>
                <a:cubicBezTo>
                  <a:pt x="6013918" y="2974361"/>
                  <a:pt x="6013860" y="2974167"/>
                  <a:pt x="6013800" y="2973973"/>
                </a:cubicBezTo>
                <a:cubicBezTo>
                  <a:pt x="6012565" y="2972689"/>
                  <a:pt x="6010070" y="2971765"/>
                  <a:pt x="6004866" y="2971570"/>
                </a:cubicBezTo>
                <a:cubicBezTo>
                  <a:pt x="6017706" y="2963268"/>
                  <a:pt x="6003515" y="2968156"/>
                  <a:pt x="5987036" y="2968315"/>
                </a:cubicBezTo>
                <a:cubicBezTo>
                  <a:pt x="6003302" y="2955458"/>
                  <a:pt x="5953573" y="2961108"/>
                  <a:pt x="5950027" y="2953546"/>
                </a:cubicBezTo>
                <a:cubicBezTo>
                  <a:pt x="5937559" y="2953953"/>
                  <a:pt x="5924668" y="2954151"/>
                  <a:pt x="5911668" y="2954074"/>
                </a:cubicBezTo>
                <a:lnTo>
                  <a:pt x="5904110" y="2953861"/>
                </a:lnTo>
                <a:cubicBezTo>
                  <a:pt x="5904082" y="2953815"/>
                  <a:pt x="5904053" y="2953769"/>
                  <a:pt x="5904026" y="2953724"/>
                </a:cubicBezTo>
                <a:cubicBezTo>
                  <a:pt x="5902528" y="2953395"/>
                  <a:pt x="5900097" y="2953219"/>
                  <a:pt x="5896189" y="2953236"/>
                </a:cubicBezTo>
                <a:lnTo>
                  <a:pt x="5890331" y="2953471"/>
                </a:lnTo>
                <a:lnTo>
                  <a:pt x="5875672" y="2953056"/>
                </a:lnTo>
                <a:lnTo>
                  <a:pt x="5871070" y="2952035"/>
                </a:lnTo>
                <a:lnTo>
                  <a:pt x="5869888" y="2950364"/>
                </a:lnTo>
                <a:lnTo>
                  <a:pt x="5868461" y="2950506"/>
                </a:lnTo>
                <a:cubicBezTo>
                  <a:pt x="5857092" y="2953019"/>
                  <a:pt x="5852416" y="2957005"/>
                  <a:pt x="5843343" y="2945262"/>
                </a:cubicBezTo>
                <a:cubicBezTo>
                  <a:pt x="5817989" y="2949116"/>
                  <a:pt x="5815840" y="2942065"/>
                  <a:pt x="5784331" y="2938531"/>
                </a:cubicBezTo>
                <a:cubicBezTo>
                  <a:pt x="5769202" y="2942455"/>
                  <a:pt x="5758885" y="2940521"/>
                  <a:pt x="5749498" y="2936713"/>
                </a:cubicBezTo>
                <a:cubicBezTo>
                  <a:pt x="5717228" y="2937683"/>
                  <a:pt x="5690227" y="2931877"/>
                  <a:pt x="5655214" y="2929503"/>
                </a:cubicBezTo>
                <a:cubicBezTo>
                  <a:pt x="5614827" y="2933899"/>
                  <a:pt x="5598877" y="2923069"/>
                  <a:pt x="5561446" y="2920575"/>
                </a:cubicBezTo>
                <a:cubicBezTo>
                  <a:pt x="5525084" y="2929276"/>
                  <a:pt x="5537471" y="2911136"/>
                  <a:pt x="5519456" y="2906631"/>
                </a:cubicBezTo>
                <a:lnTo>
                  <a:pt x="5514099" y="2906097"/>
                </a:lnTo>
                <a:lnTo>
                  <a:pt x="5499273" y="2907057"/>
                </a:lnTo>
                <a:lnTo>
                  <a:pt x="5493664" y="2907817"/>
                </a:lnTo>
                <a:cubicBezTo>
                  <a:pt x="5489815" y="2908191"/>
                  <a:pt x="5487270" y="2908250"/>
                  <a:pt x="5485530" y="2908080"/>
                </a:cubicBezTo>
                <a:lnTo>
                  <a:pt x="5485337" y="2907959"/>
                </a:lnTo>
                <a:lnTo>
                  <a:pt x="5477696" y="2908455"/>
                </a:lnTo>
                <a:cubicBezTo>
                  <a:pt x="5464775" y="2909581"/>
                  <a:pt x="5452182" y="2910951"/>
                  <a:pt x="5440170" y="2912482"/>
                </a:cubicBezTo>
                <a:cubicBezTo>
                  <a:pt x="5430698" y="2905718"/>
                  <a:pt x="5385970" y="2915593"/>
                  <a:pt x="5391911" y="2902040"/>
                </a:cubicBezTo>
                <a:cubicBezTo>
                  <a:pt x="5375744" y="2903707"/>
                  <a:pt x="5365560" y="2909594"/>
                  <a:pt x="5371708" y="2900629"/>
                </a:cubicBezTo>
                <a:cubicBezTo>
                  <a:pt x="5366408" y="2900926"/>
                  <a:pt x="5363213" y="2900288"/>
                  <a:pt x="5360976" y="2899197"/>
                </a:cubicBezTo>
                <a:lnTo>
                  <a:pt x="5360345" y="2898671"/>
                </a:lnTo>
                <a:lnTo>
                  <a:pt x="5324367" y="2902593"/>
                </a:lnTo>
                <a:lnTo>
                  <a:pt x="5319673" y="2902094"/>
                </a:lnTo>
                <a:lnTo>
                  <a:pt x="5296114" y="2905958"/>
                </a:lnTo>
                <a:lnTo>
                  <a:pt x="5283999" y="2907258"/>
                </a:lnTo>
                <a:lnTo>
                  <a:pt x="5280460" y="2909063"/>
                </a:lnTo>
                <a:cubicBezTo>
                  <a:pt x="5276699" y="2910214"/>
                  <a:pt x="5271395" y="2910834"/>
                  <a:pt x="5262637" y="2910250"/>
                </a:cubicBezTo>
                <a:lnTo>
                  <a:pt x="5260635" y="2909845"/>
                </a:lnTo>
                <a:lnTo>
                  <a:pt x="5245770" y="2912842"/>
                </a:lnTo>
                <a:cubicBezTo>
                  <a:pt x="5240955" y="2914159"/>
                  <a:pt x="5236652" y="2915770"/>
                  <a:pt x="5233108" y="2917794"/>
                </a:cubicBezTo>
                <a:cubicBezTo>
                  <a:pt x="5184071" y="2909280"/>
                  <a:pt x="5136210" y="2920197"/>
                  <a:pt x="5082201" y="2920260"/>
                </a:cubicBezTo>
                <a:lnTo>
                  <a:pt x="4939211" y="2931760"/>
                </a:lnTo>
                <a:cubicBezTo>
                  <a:pt x="4920477" y="2933960"/>
                  <a:pt x="4783353" y="2943291"/>
                  <a:pt x="4794309" y="2937227"/>
                </a:cubicBezTo>
                <a:cubicBezTo>
                  <a:pt x="4736776" y="2951353"/>
                  <a:pt x="4701995" y="2938961"/>
                  <a:pt x="4637676" y="2946666"/>
                </a:cubicBezTo>
                <a:cubicBezTo>
                  <a:pt x="4603987" y="2934412"/>
                  <a:pt x="4621816" y="2946201"/>
                  <a:pt x="4585922" y="2944906"/>
                </a:cubicBezTo>
                <a:cubicBezTo>
                  <a:pt x="4594760" y="2956935"/>
                  <a:pt x="4542663" y="2939450"/>
                  <a:pt x="4539516" y="2953466"/>
                </a:cubicBezTo>
                <a:cubicBezTo>
                  <a:pt x="4533082" y="2952789"/>
                  <a:pt x="4526953" y="2951687"/>
                  <a:pt x="4520819" y="2950477"/>
                </a:cubicBezTo>
                <a:lnTo>
                  <a:pt x="4517604" y="2949852"/>
                </a:lnTo>
                <a:lnTo>
                  <a:pt x="4504537" y="2949759"/>
                </a:lnTo>
                <a:lnTo>
                  <a:pt x="4501104" y="2946715"/>
                </a:lnTo>
                <a:lnTo>
                  <a:pt x="4342695" y="2951638"/>
                </a:lnTo>
                <a:cubicBezTo>
                  <a:pt x="4328954" y="2954609"/>
                  <a:pt x="4284038" y="2957184"/>
                  <a:pt x="4274096" y="2953640"/>
                </a:cubicBezTo>
                <a:cubicBezTo>
                  <a:pt x="4264434" y="2953346"/>
                  <a:pt x="4254047" y="2955481"/>
                  <a:pt x="4248170" y="2951384"/>
                </a:cubicBezTo>
                <a:lnTo>
                  <a:pt x="4147924" y="2945945"/>
                </a:lnTo>
                <a:cubicBezTo>
                  <a:pt x="4131656" y="2952619"/>
                  <a:pt x="4104816" y="2942907"/>
                  <a:pt x="4061825" y="2944206"/>
                </a:cubicBezTo>
                <a:cubicBezTo>
                  <a:pt x="4044045" y="2951860"/>
                  <a:pt x="4032845" y="2944993"/>
                  <a:pt x="3998557" y="2955821"/>
                </a:cubicBezTo>
                <a:cubicBezTo>
                  <a:pt x="3997072" y="2955023"/>
                  <a:pt x="3995237" y="2954313"/>
                  <a:pt x="3993107" y="2953708"/>
                </a:cubicBezTo>
                <a:cubicBezTo>
                  <a:pt x="3980729" y="2950196"/>
                  <a:pt x="3961302" y="2950972"/>
                  <a:pt x="3949713" y="2955441"/>
                </a:cubicBezTo>
                <a:cubicBezTo>
                  <a:pt x="3894925" y="2970367"/>
                  <a:pt x="3844508" y="2972262"/>
                  <a:pt x="3797284" y="2977037"/>
                </a:cubicBezTo>
                <a:cubicBezTo>
                  <a:pt x="3743822" y="2981057"/>
                  <a:pt x="3778974" y="2965129"/>
                  <a:pt x="3712498" y="2979996"/>
                </a:cubicBezTo>
                <a:cubicBezTo>
                  <a:pt x="3705202" y="2975373"/>
                  <a:pt x="3696720" y="2975524"/>
                  <a:pt x="3682471" y="2978543"/>
                </a:cubicBezTo>
                <a:cubicBezTo>
                  <a:pt x="3656488" y="2980127"/>
                  <a:pt x="3658300" y="2967587"/>
                  <a:pt x="3632163" y="2976264"/>
                </a:cubicBezTo>
                <a:cubicBezTo>
                  <a:pt x="3636766" y="2969363"/>
                  <a:pt x="3582819" y="2975892"/>
                  <a:pt x="3594728" y="2968398"/>
                </a:cubicBezTo>
                <a:cubicBezTo>
                  <a:pt x="3577705" y="2963064"/>
                  <a:pt x="3569481" y="2973476"/>
                  <a:pt x="3552594" y="2968934"/>
                </a:cubicBezTo>
                <a:cubicBezTo>
                  <a:pt x="3533613" y="2968552"/>
                  <a:pt x="3563577" y="2975594"/>
                  <a:pt x="3542589" y="2977031"/>
                </a:cubicBezTo>
                <a:cubicBezTo>
                  <a:pt x="3517131" y="2977564"/>
                  <a:pt x="3517346" y="2989828"/>
                  <a:pt x="3497591" y="2975018"/>
                </a:cubicBezTo>
                <a:lnTo>
                  <a:pt x="3429352" y="2971090"/>
                </a:lnTo>
                <a:cubicBezTo>
                  <a:pt x="3414141" y="2975624"/>
                  <a:pt x="3401904" y="2974195"/>
                  <a:pt x="3389938" y="2970884"/>
                </a:cubicBezTo>
                <a:cubicBezTo>
                  <a:pt x="3354504" y="2973297"/>
                  <a:pt x="3322178" y="2968827"/>
                  <a:pt x="3282344" y="2968084"/>
                </a:cubicBezTo>
                <a:cubicBezTo>
                  <a:pt x="3239277" y="2974224"/>
                  <a:pt x="3217192" y="2964327"/>
                  <a:pt x="3174624" y="2963576"/>
                </a:cubicBezTo>
                <a:cubicBezTo>
                  <a:pt x="3132504" y="2975210"/>
                  <a:pt x="3146911" y="2949576"/>
                  <a:pt x="3111077" y="2951285"/>
                </a:cubicBezTo>
                <a:cubicBezTo>
                  <a:pt x="3052732" y="2962418"/>
                  <a:pt x="3112543" y="2942881"/>
                  <a:pt x="3022501" y="2948619"/>
                </a:cubicBezTo>
                <a:cubicBezTo>
                  <a:pt x="3017399" y="2950352"/>
                  <a:pt x="3006521" y="2948989"/>
                  <a:pt x="3007714" y="2946762"/>
                </a:cubicBezTo>
                <a:cubicBezTo>
                  <a:pt x="2987987" y="2948105"/>
                  <a:pt x="2931270" y="2937206"/>
                  <a:pt x="2903098" y="2940576"/>
                </a:cubicBezTo>
                <a:cubicBezTo>
                  <a:pt x="2848155" y="2935894"/>
                  <a:pt x="2821430" y="2947095"/>
                  <a:pt x="2781591" y="2946394"/>
                </a:cubicBezTo>
                <a:cubicBezTo>
                  <a:pt x="2735559" y="2940279"/>
                  <a:pt x="2708563" y="2934146"/>
                  <a:pt x="2627942" y="2919996"/>
                </a:cubicBezTo>
                <a:lnTo>
                  <a:pt x="2354959" y="2882080"/>
                </a:lnTo>
                <a:cubicBezTo>
                  <a:pt x="2252426" y="2847776"/>
                  <a:pt x="2124519" y="2878188"/>
                  <a:pt x="2063184" y="2879109"/>
                </a:cubicBezTo>
                <a:cubicBezTo>
                  <a:pt x="2038620" y="2892844"/>
                  <a:pt x="2017217" y="2880735"/>
                  <a:pt x="1986946" y="2887619"/>
                </a:cubicBezTo>
                <a:cubicBezTo>
                  <a:pt x="1919067" y="2894646"/>
                  <a:pt x="1852404" y="2912737"/>
                  <a:pt x="1763479" y="2909077"/>
                </a:cubicBezTo>
                <a:cubicBezTo>
                  <a:pt x="1726097" y="2949538"/>
                  <a:pt x="1621108" y="2933327"/>
                  <a:pt x="1537980" y="2960398"/>
                </a:cubicBezTo>
                <a:cubicBezTo>
                  <a:pt x="1489205" y="2967965"/>
                  <a:pt x="1410921" y="2954082"/>
                  <a:pt x="1395229" y="2975625"/>
                </a:cubicBezTo>
                <a:cubicBezTo>
                  <a:pt x="1371975" y="2964548"/>
                  <a:pt x="1352259" y="2986116"/>
                  <a:pt x="1327834" y="2989485"/>
                </a:cubicBezTo>
                <a:cubicBezTo>
                  <a:pt x="1307734" y="2982782"/>
                  <a:pt x="1298456" y="2990289"/>
                  <a:pt x="1280757" y="2992959"/>
                </a:cubicBezTo>
                <a:cubicBezTo>
                  <a:pt x="1272383" y="2988567"/>
                  <a:pt x="1257337" y="2989790"/>
                  <a:pt x="1252582" y="2995877"/>
                </a:cubicBezTo>
                <a:cubicBezTo>
                  <a:pt x="1260705" y="3008688"/>
                  <a:pt x="1207969" y="3005420"/>
                  <a:pt x="1204670" y="3014826"/>
                </a:cubicBezTo>
                <a:cubicBezTo>
                  <a:pt x="1174431" y="3018683"/>
                  <a:pt x="1041848" y="3015513"/>
                  <a:pt x="1020457" y="3031603"/>
                </a:cubicBezTo>
                <a:cubicBezTo>
                  <a:pt x="959520" y="3042500"/>
                  <a:pt x="869308" y="3024872"/>
                  <a:pt x="843248" y="3026954"/>
                </a:cubicBezTo>
                <a:cubicBezTo>
                  <a:pt x="815646" y="3001836"/>
                  <a:pt x="694189" y="3080490"/>
                  <a:pt x="583517" y="3089095"/>
                </a:cubicBezTo>
                <a:cubicBezTo>
                  <a:pt x="568425" y="3087467"/>
                  <a:pt x="560448" y="3088013"/>
                  <a:pt x="556836" y="3094374"/>
                </a:cubicBezTo>
                <a:cubicBezTo>
                  <a:pt x="528264" y="3099747"/>
                  <a:pt x="471823" y="3109156"/>
                  <a:pt x="412089" y="3121334"/>
                </a:cubicBezTo>
                <a:cubicBezTo>
                  <a:pt x="367235" y="3131096"/>
                  <a:pt x="143790" y="3139436"/>
                  <a:pt x="83929" y="3150566"/>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Picture 2" descr="A red sign on a building&#10;&#10;Description automatically generated">
            <a:extLst>
              <a:ext uri="{FF2B5EF4-FFF2-40B4-BE49-F238E27FC236}">
                <a16:creationId xmlns:a16="http://schemas.microsoft.com/office/drawing/2014/main" id="{3FDC8B86-5C8C-C6E1-7EC2-F41768931AE6}"/>
              </a:ext>
            </a:extLst>
          </p:cNvPr>
          <p:cNvPicPr>
            <a:picLocks noChangeAspect="1"/>
          </p:cNvPicPr>
          <p:nvPr/>
        </p:nvPicPr>
        <p:blipFill>
          <a:blip r:embed="rId2"/>
          <a:srcRect t="8060" b="7354"/>
          <a:stretch/>
        </p:blipFill>
        <p:spPr>
          <a:xfrm>
            <a:off x="3901658" y="553454"/>
            <a:ext cx="4389853" cy="2469279"/>
          </a:xfrm>
          <a:prstGeom prst="rect">
            <a:avLst/>
          </a:prstGeom>
        </p:spPr>
      </p:pic>
      <p:sp>
        <p:nvSpPr>
          <p:cNvPr id="4" name="TextBox 3">
            <a:extLst>
              <a:ext uri="{FF2B5EF4-FFF2-40B4-BE49-F238E27FC236}">
                <a16:creationId xmlns:a16="http://schemas.microsoft.com/office/drawing/2014/main" id="{7C0191EA-2283-F6C5-374A-F1BFBD8752AE}"/>
              </a:ext>
            </a:extLst>
          </p:cNvPr>
          <p:cNvSpPr txBox="1"/>
          <p:nvPr/>
        </p:nvSpPr>
        <p:spPr>
          <a:xfrm>
            <a:off x="5630779" y="3884452"/>
            <a:ext cx="5723021" cy="2398713"/>
          </a:xfrm>
          <a:prstGeom prst="rect">
            <a:avLst/>
          </a:prstGeom>
        </p:spPr>
        <p:txBody>
          <a:bodyPr vert="horz" lIns="91440" tIns="45720" rIns="91440" bIns="45720" rtlCol="0" anchor="ctr">
            <a:normAutofit/>
          </a:bodyPr>
          <a:lstStyle/>
          <a:p>
            <a:pPr>
              <a:lnSpc>
                <a:spcPct val="90000"/>
              </a:lnSpc>
              <a:spcAft>
                <a:spcPts val="600"/>
              </a:spcAft>
            </a:pPr>
            <a:r>
              <a:rPr lang="en-US" sz="2400" dirty="0"/>
              <a:t>   Presented by:</a:t>
            </a:r>
          </a:p>
          <a:p>
            <a:pPr indent="-228600">
              <a:lnSpc>
                <a:spcPct val="90000"/>
              </a:lnSpc>
              <a:spcAft>
                <a:spcPts val="600"/>
              </a:spcAft>
              <a:buFont typeface="Arial" panose="020B0604020202020204" pitchFamily="34" charset="0"/>
              <a:buChar char="•"/>
            </a:pPr>
            <a:r>
              <a:rPr lang="en-US" sz="2000" dirty="0"/>
              <a:t>Divya Padala</a:t>
            </a:r>
          </a:p>
          <a:p>
            <a:pPr indent="-228600">
              <a:lnSpc>
                <a:spcPct val="90000"/>
              </a:lnSpc>
              <a:spcAft>
                <a:spcPts val="600"/>
              </a:spcAft>
              <a:buFont typeface="Arial" panose="020B0604020202020204" pitchFamily="34" charset="0"/>
              <a:buChar char="•"/>
            </a:pPr>
            <a:r>
              <a:rPr lang="en-US" sz="2000" dirty="0" err="1"/>
              <a:t>Dhruvi</a:t>
            </a:r>
            <a:r>
              <a:rPr lang="en-US" sz="2000" dirty="0"/>
              <a:t> Naik</a:t>
            </a:r>
          </a:p>
          <a:p>
            <a:pPr indent="-228600">
              <a:lnSpc>
                <a:spcPct val="90000"/>
              </a:lnSpc>
              <a:spcAft>
                <a:spcPts val="600"/>
              </a:spcAft>
              <a:buFont typeface="Arial" panose="020B0604020202020204" pitchFamily="34" charset="0"/>
              <a:buChar char="•"/>
            </a:pPr>
            <a:r>
              <a:rPr lang="en-US" sz="2000" dirty="0"/>
              <a:t>Gowtham Pala</a:t>
            </a:r>
          </a:p>
          <a:p>
            <a:pPr indent="-228600">
              <a:lnSpc>
                <a:spcPct val="90000"/>
              </a:lnSpc>
              <a:spcAft>
                <a:spcPts val="600"/>
              </a:spcAft>
              <a:buFont typeface="Arial" panose="020B0604020202020204" pitchFamily="34" charset="0"/>
              <a:buChar char="•"/>
            </a:pPr>
            <a:r>
              <a:rPr lang="en-US" sz="2000" dirty="0" err="1"/>
              <a:t>Nimit</a:t>
            </a:r>
            <a:r>
              <a:rPr lang="en-US" sz="2000" dirty="0"/>
              <a:t> </a:t>
            </a:r>
            <a:r>
              <a:rPr lang="en-US" sz="2000" dirty="0" err="1"/>
              <a:t>Taswala</a:t>
            </a:r>
            <a:endParaRPr lang="en-US" sz="2000" dirty="0"/>
          </a:p>
        </p:txBody>
      </p:sp>
    </p:spTree>
    <p:extLst>
      <p:ext uri="{BB962C8B-B14F-4D97-AF65-F5344CB8AC3E}">
        <p14:creationId xmlns:p14="http://schemas.microsoft.com/office/powerpoint/2010/main" val="5221764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F8C98-BCC4-2809-52E9-1A0600EDE029}"/>
              </a:ext>
            </a:extLst>
          </p:cNvPr>
          <p:cNvSpPr>
            <a:spLocks noGrp="1"/>
          </p:cNvSpPr>
          <p:nvPr>
            <p:ph type="ctrTitle"/>
          </p:nvPr>
        </p:nvSpPr>
        <p:spPr>
          <a:xfrm>
            <a:off x="0" y="724829"/>
            <a:ext cx="12087922" cy="808532"/>
          </a:xfrm>
        </p:spPr>
        <p:txBody>
          <a:bodyPr>
            <a:normAutofit/>
          </a:bodyPr>
          <a:lstStyle/>
          <a:p>
            <a:r>
              <a:rPr lang="en-US" sz="4400" dirty="0">
                <a:solidFill>
                  <a:srgbClr val="C00000"/>
                </a:solidFill>
              </a:rPr>
              <a:t>~ Approach To Fast Fashion and Demand Forecasting</a:t>
            </a:r>
          </a:p>
        </p:txBody>
      </p:sp>
      <p:sp>
        <p:nvSpPr>
          <p:cNvPr id="3" name="Subtitle 2">
            <a:extLst>
              <a:ext uri="{FF2B5EF4-FFF2-40B4-BE49-F238E27FC236}">
                <a16:creationId xmlns:a16="http://schemas.microsoft.com/office/drawing/2014/main" id="{C0826FAB-FA70-EC08-EEFC-3586A75F04CF}"/>
              </a:ext>
            </a:extLst>
          </p:cNvPr>
          <p:cNvSpPr>
            <a:spLocks noGrp="1"/>
          </p:cNvSpPr>
          <p:nvPr>
            <p:ph type="subTitle" idx="1"/>
          </p:nvPr>
        </p:nvSpPr>
        <p:spPr>
          <a:xfrm>
            <a:off x="468351" y="1349299"/>
            <a:ext cx="10199649" cy="4783872"/>
          </a:xfrm>
        </p:spPr>
        <p:txBody>
          <a:bodyPr>
            <a:normAutofit/>
          </a:bodyPr>
          <a:lstStyle/>
          <a:p>
            <a:pPr algn="l"/>
            <a:r>
              <a:rPr lang="en-US" sz="2200" dirty="0"/>
              <a:t>To support its fast-fashion model, H&amp;M has adopted advanced demand forecasting techniques.</a:t>
            </a:r>
          </a:p>
          <a:p>
            <a:pPr algn="l"/>
            <a:r>
              <a:rPr lang="en-US" sz="2200" dirty="0"/>
              <a:t>Here’s how it works:</a:t>
            </a:r>
          </a:p>
          <a:p>
            <a:pPr algn="l"/>
            <a:r>
              <a:rPr lang="en-US" sz="2200" b="1" u="sng" dirty="0"/>
              <a:t>Demand Forecasting Techniques</a:t>
            </a:r>
            <a:r>
              <a:rPr lang="en-US" sz="2200" dirty="0"/>
              <a:t>: H&amp;M uses data analytics to predict trends and manage inventory, allowing the company to meet customer demand efficiently and reduce the risk of overstock or understock.</a:t>
            </a:r>
          </a:p>
          <a:p>
            <a:pPr algn="l"/>
            <a:r>
              <a:rPr lang="en-US" sz="2200" b="1" u="sng" dirty="0"/>
              <a:t>Comparison with Traditional Retail Models</a:t>
            </a:r>
            <a:r>
              <a:rPr lang="en-US" sz="2200" dirty="0"/>
              <a:t>: Unlike traditional retailers that plan months in advance, H&amp;M’s model allows it to quickly design, produce, and distribute new items in response to trends. This agility is a key factor in its success in the fast-fashion market.</a:t>
            </a:r>
          </a:p>
          <a:p>
            <a:pPr algn="l"/>
            <a:r>
              <a:rPr lang="en-US" sz="2200" b="1" u="sng" dirty="0"/>
              <a:t>Operational and Financial Impacts</a:t>
            </a:r>
            <a:r>
              <a:rPr lang="en-US" sz="2200" dirty="0"/>
              <a:t>: This approach leads to faster inventory turnover, lower markdowns, and reduced storage costs. It also frees up cash flow and reduces the financial risk associated with unsold inventory.</a:t>
            </a:r>
          </a:p>
          <a:p>
            <a:endParaRPr lang="en-US" dirty="0"/>
          </a:p>
        </p:txBody>
      </p:sp>
    </p:spTree>
    <p:extLst>
      <p:ext uri="{BB962C8B-B14F-4D97-AF65-F5344CB8AC3E}">
        <p14:creationId xmlns:p14="http://schemas.microsoft.com/office/powerpoint/2010/main" val="25185964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1" descr="A diagram of a process&#10;&#10;Description automatically generated">
            <a:extLst>
              <a:ext uri="{FF2B5EF4-FFF2-40B4-BE49-F238E27FC236}">
                <a16:creationId xmlns:a16="http://schemas.microsoft.com/office/drawing/2014/main" id="{EDEB4F77-B7A4-C9A0-8ADF-DDC89DFEC04B}"/>
              </a:ext>
            </a:extLst>
          </p:cNvPr>
          <p:cNvPicPr>
            <a:picLocks noChangeAspect="1"/>
          </p:cNvPicPr>
          <p:nvPr/>
        </p:nvPicPr>
        <p:blipFill>
          <a:blip r:embed="rId2"/>
          <a:srcRect b="1765"/>
          <a:stretch/>
        </p:blipFill>
        <p:spPr>
          <a:xfrm>
            <a:off x="20" y="1282"/>
            <a:ext cx="12191980" cy="6856718"/>
          </a:xfrm>
          <a:prstGeom prst="rect">
            <a:avLst/>
          </a:prstGeom>
        </p:spPr>
      </p:pic>
    </p:spTree>
    <p:extLst>
      <p:ext uri="{BB962C8B-B14F-4D97-AF65-F5344CB8AC3E}">
        <p14:creationId xmlns:p14="http://schemas.microsoft.com/office/powerpoint/2010/main" val="9544213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B3A2D1A-45FC-4F95-B150-1C13EF2F6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39C3C864-C625-4883-B868-9A4C470F4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291" y="3296652"/>
            <a:ext cx="12202113" cy="3561346"/>
          </a:xfrm>
          <a:custGeom>
            <a:avLst/>
            <a:gdLst>
              <a:gd name="connsiteX0" fmla="*/ 0 w 12202113"/>
              <a:gd name="connsiteY0" fmla="*/ 3188466 h 3188466"/>
              <a:gd name="connsiteX1" fmla="*/ 10116 w 12202113"/>
              <a:gd name="connsiteY1" fmla="*/ 2657641 h 3188466"/>
              <a:gd name="connsiteX2" fmla="*/ 10116 w 12202113"/>
              <a:gd name="connsiteY2" fmla="*/ 0 h 3188466"/>
              <a:gd name="connsiteX3" fmla="*/ 12202113 w 12202113"/>
              <a:gd name="connsiteY3" fmla="*/ 0 h 3188466"/>
              <a:gd name="connsiteX4" fmla="*/ 12202113 w 12202113"/>
              <a:gd name="connsiteY4" fmla="*/ 2879832 h 3188466"/>
              <a:gd name="connsiteX5" fmla="*/ 12198167 w 12202113"/>
              <a:gd name="connsiteY5" fmla="*/ 2880360 h 3188466"/>
              <a:gd name="connsiteX6" fmla="*/ 12122128 w 12202113"/>
              <a:gd name="connsiteY6" fmla="*/ 2887194 h 3188466"/>
              <a:gd name="connsiteX7" fmla="*/ 12028868 w 12202113"/>
              <a:gd name="connsiteY7" fmla="*/ 2911786 h 3188466"/>
              <a:gd name="connsiteX8" fmla="*/ 11995238 w 12202113"/>
              <a:gd name="connsiteY8" fmla="*/ 2914090 h 3188466"/>
              <a:gd name="connsiteX9" fmla="*/ 11996460 w 12202113"/>
              <a:gd name="connsiteY9" fmla="*/ 2918442 h 3188466"/>
              <a:gd name="connsiteX10" fmla="*/ 11983968 w 12202113"/>
              <a:gd name="connsiteY10" fmla="*/ 2918762 h 3188466"/>
              <a:gd name="connsiteX11" fmla="*/ 11956084 w 12202113"/>
              <a:gd name="connsiteY11" fmla="*/ 2918868 h 3188466"/>
              <a:gd name="connsiteX12" fmla="*/ 11872586 w 12202113"/>
              <a:gd name="connsiteY12" fmla="*/ 2920076 h 3188466"/>
              <a:gd name="connsiteX13" fmla="*/ 11849804 w 12202113"/>
              <a:gd name="connsiteY13" fmla="*/ 2928420 h 3188466"/>
              <a:gd name="connsiteX14" fmla="*/ 11828254 w 12202113"/>
              <a:gd name="connsiteY14" fmla="*/ 2928551 h 3188466"/>
              <a:gd name="connsiteX15" fmla="*/ 11703277 w 12202113"/>
              <a:gd name="connsiteY15" fmla="*/ 2939735 h 3188466"/>
              <a:gd name="connsiteX16" fmla="*/ 11686094 w 12202113"/>
              <a:gd name="connsiteY16" fmla="*/ 2940570 h 3188466"/>
              <a:gd name="connsiteX17" fmla="*/ 11676788 w 12202113"/>
              <a:gd name="connsiteY17" fmla="*/ 2944321 h 3188466"/>
              <a:gd name="connsiteX18" fmla="*/ 11643464 w 12202113"/>
              <a:gd name="connsiteY18" fmla="*/ 2945066 h 3188466"/>
              <a:gd name="connsiteX19" fmla="*/ 11641922 w 12202113"/>
              <a:gd name="connsiteY19" fmla="*/ 2947200 h 3188466"/>
              <a:gd name="connsiteX20" fmla="*/ 11532386 w 12202113"/>
              <a:gd name="connsiteY20" fmla="*/ 2965529 h 3188466"/>
              <a:gd name="connsiteX21" fmla="*/ 11513619 w 12202113"/>
              <a:gd name="connsiteY21" fmla="*/ 2968556 h 3188466"/>
              <a:gd name="connsiteX22" fmla="*/ 11497404 w 12202113"/>
              <a:gd name="connsiteY22" fmla="*/ 2967639 h 3188466"/>
              <a:gd name="connsiteX23" fmla="*/ 11407630 w 12202113"/>
              <a:gd name="connsiteY23" fmla="*/ 2970255 h 3188466"/>
              <a:gd name="connsiteX24" fmla="*/ 11386276 w 12202113"/>
              <a:gd name="connsiteY24" fmla="*/ 2968648 h 3188466"/>
              <a:gd name="connsiteX25" fmla="*/ 11377296 w 12202113"/>
              <a:gd name="connsiteY25" fmla="*/ 2965257 h 3188466"/>
              <a:gd name="connsiteX26" fmla="*/ 11342536 w 12202113"/>
              <a:gd name="connsiteY26" fmla="*/ 2971666 h 3188466"/>
              <a:gd name="connsiteX27" fmla="*/ 11288902 w 12202113"/>
              <a:gd name="connsiteY27" fmla="*/ 2976058 h 3188466"/>
              <a:gd name="connsiteX28" fmla="*/ 11263411 w 12202113"/>
              <a:gd name="connsiteY28" fmla="*/ 2979228 h 3188466"/>
              <a:gd name="connsiteX29" fmla="*/ 11242843 w 12202113"/>
              <a:gd name="connsiteY29" fmla="*/ 2977303 h 3188466"/>
              <a:gd name="connsiteX30" fmla="*/ 11125798 w 12202113"/>
              <a:gd name="connsiteY30" fmla="*/ 2976816 h 3188466"/>
              <a:gd name="connsiteX31" fmla="*/ 11098884 w 12202113"/>
              <a:gd name="connsiteY31" fmla="*/ 2973758 h 3188466"/>
              <a:gd name="connsiteX32" fmla="*/ 11086128 w 12202113"/>
              <a:gd name="connsiteY32" fmla="*/ 2967663 h 3188466"/>
              <a:gd name="connsiteX33" fmla="*/ 11076132 w 12202113"/>
              <a:gd name="connsiteY33" fmla="*/ 2969836 h 3188466"/>
              <a:gd name="connsiteX34" fmla="*/ 11005337 w 12202113"/>
              <a:gd name="connsiteY34" fmla="*/ 2970053 h 3188466"/>
              <a:gd name="connsiteX35" fmla="*/ 10959154 w 12202113"/>
              <a:gd name="connsiteY35" fmla="*/ 2970750 h 3188466"/>
              <a:gd name="connsiteX36" fmla="*/ 10956347 w 12202113"/>
              <a:gd name="connsiteY36" fmla="*/ 2979118 h 3188466"/>
              <a:gd name="connsiteX37" fmla="*/ 10915223 w 12202113"/>
              <a:gd name="connsiteY37" fmla="*/ 2982099 h 3188466"/>
              <a:gd name="connsiteX38" fmla="*/ 10871398 w 12202113"/>
              <a:gd name="connsiteY38" fmla="*/ 2976728 h 3188466"/>
              <a:gd name="connsiteX39" fmla="*/ 10819743 w 12202113"/>
              <a:gd name="connsiteY39" fmla="*/ 2977481 h 3188466"/>
              <a:gd name="connsiteX40" fmla="*/ 10788834 w 12202113"/>
              <a:gd name="connsiteY40" fmla="*/ 2977840 h 3188466"/>
              <a:gd name="connsiteX41" fmla="*/ 10707711 w 12202113"/>
              <a:gd name="connsiteY41" fmla="*/ 2985644 h 3188466"/>
              <a:gd name="connsiteX42" fmla="*/ 10576086 w 12202113"/>
              <a:gd name="connsiteY42" fmla="*/ 3015319 h 3188466"/>
              <a:gd name="connsiteX43" fmla="*/ 10534761 w 12202113"/>
              <a:gd name="connsiteY43" fmla="*/ 3019524 h 3188466"/>
              <a:gd name="connsiteX44" fmla="*/ 10527537 w 12202113"/>
              <a:gd name="connsiteY44" fmla="*/ 3017814 h 3188466"/>
              <a:gd name="connsiteX45" fmla="*/ 10321799 w 12202113"/>
              <a:gd name="connsiteY45" fmla="*/ 3035635 h 3188466"/>
              <a:gd name="connsiteX46" fmla="*/ 10284989 w 12202113"/>
              <a:gd name="connsiteY46" fmla="*/ 3036679 h 3188466"/>
              <a:gd name="connsiteX47" fmla="*/ 10257423 w 12202113"/>
              <a:gd name="connsiteY47" fmla="*/ 3036027 h 3188466"/>
              <a:gd name="connsiteX48" fmla="*/ 10191450 w 12202113"/>
              <a:gd name="connsiteY48" fmla="*/ 3041963 h 3188466"/>
              <a:gd name="connsiteX49" fmla="*/ 10083845 w 12202113"/>
              <a:gd name="connsiteY49" fmla="*/ 3054978 h 3188466"/>
              <a:gd name="connsiteX50" fmla="*/ 10060611 w 12202113"/>
              <a:gd name="connsiteY50" fmla="*/ 3057035 h 3188466"/>
              <a:gd name="connsiteX51" fmla="*/ 10039363 w 12202113"/>
              <a:gd name="connsiteY51" fmla="*/ 3055961 h 3188466"/>
              <a:gd name="connsiteX52" fmla="*/ 10033322 w 12202113"/>
              <a:gd name="connsiteY52" fmla="*/ 3053238 h 3188466"/>
              <a:gd name="connsiteX53" fmla="*/ 10020337 w 12202113"/>
              <a:gd name="connsiteY53" fmla="*/ 3053912 h 3188466"/>
              <a:gd name="connsiteX54" fmla="*/ 10016616 w 12202113"/>
              <a:gd name="connsiteY54" fmla="*/ 3053498 h 3188466"/>
              <a:gd name="connsiteX55" fmla="*/ 9995549 w 12202113"/>
              <a:gd name="connsiteY55" fmla="*/ 3051719 h 3188466"/>
              <a:gd name="connsiteX56" fmla="*/ 9957212 w 12202113"/>
              <a:gd name="connsiteY56" fmla="*/ 3062663 h 3188466"/>
              <a:gd name="connsiteX57" fmla="*/ 9904584 w 12202113"/>
              <a:gd name="connsiteY57" fmla="*/ 3063999 h 3188466"/>
              <a:gd name="connsiteX58" fmla="*/ 9713857 w 12202113"/>
              <a:gd name="connsiteY58" fmla="*/ 3087955 h 3188466"/>
              <a:gd name="connsiteX59" fmla="*/ 9678879 w 12202113"/>
              <a:gd name="connsiteY59" fmla="*/ 3079676 h 3188466"/>
              <a:gd name="connsiteX60" fmla="*/ 9598760 w 12202113"/>
              <a:gd name="connsiteY60" fmla="*/ 3085228 h 3188466"/>
              <a:gd name="connsiteX61" fmla="*/ 9488796 w 12202113"/>
              <a:gd name="connsiteY61" fmla="*/ 3115384 h 3188466"/>
              <a:gd name="connsiteX62" fmla="*/ 9341972 w 12202113"/>
              <a:gd name="connsiteY62" fmla="*/ 3126583 h 3188466"/>
              <a:gd name="connsiteX63" fmla="*/ 9333795 w 12202113"/>
              <a:gd name="connsiteY63" fmla="*/ 3132083 h 3188466"/>
              <a:gd name="connsiteX64" fmla="*/ 9321736 w 12202113"/>
              <a:gd name="connsiteY64" fmla="*/ 3135834 h 3188466"/>
              <a:gd name="connsiteX65" fmla="*/ 9319405 w 12202113"/>
              <a:gd name="connsiteY65" fmla="*/ 3135561 h 3188466"/>
              <a:gd name="connsiteX66" fmla="*/ 9302847 w 12202113"/>
              <a:gd name="connsiteY66" fmla="*/ 3137746 h 3188466"/>
              <a:gd name="connsiteX67" fmla="*/ 9300930 w 12202113"/>
              <a:gd name="connsiteY67" fmla="*/ 3139687 h 3188466"/>
              <a:gd name="connsiteX68" fmla="*/ 9290106 w 12202113"/>
              <a:gd name="connsiteY68" fmla="*/ 3141645 h 3188466"/>
              <a:gd name="connsiteX69" fmla="*/ 9270220 w 12202113"/>
              <a:gd name="connsiteY69" fmla="*/ 3146737 h 3188466"/>
              <a:gd name="connsiteX70" fmla="*/ 9265150 w 12202113"/>
              <a:gd name="connsiteY70" fmla="*/ 3146531 h 3188466"/>
              <a:gd name="connsiteX71" fmla="*/ 9233057 w 12202113"/>
              <a:gd name="connsiteY71" fmla="*/ 3152408 h 3188466"/>
              <a:gd name="connsiteX72" fmla="*/ 9231974 w 12202113"/>
              <a:gd name="connsiteY72" fmla="*/ 3151938 h 3188466"/>
              <a:gd name="connsiteX73" fmla="*/ 9220130 w 12202113"/>
              <a:gd name="connsiteY73" fmla="*/ 3151189 h 3188466"/>
              <a:gd name="connsiteX74" fmla="*/ 9198955 w 12202113"/>
              <a:gd name="connsiteY74" fmla="*/ 3151015 h 3188466"/>
              <a:gd name="connsiteX75" fmla="*/ 9142196 w 12202113"/>
              <a:gd name="connsiteY75" fmla="*/ 3143802 h 3188466"/>
              <a:gd name="connsiteX76" fmla="*/ 9108665 w 12202113"/>
              <a:gd name="connsiteY76" fmla="*/ 3149868 h 3188466"/>
              <a:gd name="connsiteX77" fmla="*/ 9014086 w 12202113"/>
              <a:gd name="connsiteY77" fmla="*/ 3150791 h 3188466"/>
              <a:gd name="connsiteX78" fmla="*/ 8915037 w 12202113"/>
              <a:gd name="connsiteY78" fmla="*/ 3140020 h 3188466"/>
              <a:gd name="connsiteX79" fmla="*/ 8815667 w 12202113"/>
              <a:gd name="connsiteY79" fmla="*/ 3138606 h 3188466"/>
              <a:gd name="connsiteX80" fmla="*/ 8779688 w 12202113"/>
              <a:gd name="connsiteY80" fmla="*/ 3138895 h 3188466"/>
              <a:gd name="connsiteX81" fmla="*/ 8715556 w 12202113"/>
              <a:gd name="connsiteY81" fmla="*/ 3135878 h 3188466"/>
              <a:gd name="connsiteX82" fmla="*/ 8686183 w 12202113"/>
              <a:gd name="connsiteY82" fmla="*/ 3132307 h 3188466"/>
              <a:gd name="connsiteX83" fmla="*/ 8684895 w 12202113"/>
              <a:gd name="connsiteY83" fmla="*/ 3132527 h 3188466"/>
              <a:gd name="connsiteX84" fmla="*/ 8682270 w 12202113"/>
              <a:gd name="connsiteY84" fmla="*/ 3130989 h 3188466"/>
              <a:gd name="connsiteX85" fmla="*/ 8676836 w 12202113"/>
              <a:gd name="connsiteY85" fmla="*/ 3130278 h 3188466"/>
              <a:gd name="connsiteX86" fmla="*/ 8662002 w 12202113"/>
              <a:gd name="connsiteY86" fmla="*/ 3130735 h 3188466"/>
              <a:gd name="connsiteX87" fmla="*/ 8656423 w 12202113"/>
              <a:gd name="connsiteY87" fmla="*/ 3131304 h 3188466"/>
              <a:gd name="connsiteX88" fmla="*/ 8648261 w 12202113"/>
              <a:gd name="connsiteY88" fmla="*/ 3131294 h 3188466"/>
              <a:gd name="connsiteX89" fmla="*/ 8648057 w 12202113"/>
              <a:gd name="connsiteY89" fmla="*/ 3131167 h 3188466"/>
              <a:gd name="connsiteX90" fmla="*/ 8640412 w 12202113"/>
              <a:gd name="connsiteY90" fmla="*/ 3131403 h 3188466"/>
              <a:gd name="connsiteX91" fmla="*/ 8603003 w 12202113"/>
              <a:gd name="connsiteY91" fmla="*/ 3134155 h 3188466"/>
              <a:gd name="connsiteX92" fmla="*/ 8553571 w 12202113"/>
              <a:gd name="connsiteY92" fmla="*/ 3122125 h 3188466"/>
              <a:gd name="connsiteX93" fmla="*/ 8533128 w 12202113"/>
              <a:gd name="connsiteY93" fmla="*/ 3120039 h 3188466"/>
              <a:gd name="connsiteX94" fmla="*/ 8522209 w 12202113"/>
              <a:gd name="connsiteY94" fmla="*/ 3118252 h 3188466"/>
              <a:gd name="connsiteX95" fmla="*/ 8521532 w 12202113"/>
              <a:gd name="connsiteY95" fmla="*/ 3117705 h 3188466"/>
              <a:gd name="connsiteX96" fmla="*/ 8485667 w 12202113"/>
              <a:gd name="connsiteY96" fmla="*/ 3120406 h 3188466"/>
              <a:gd name="connsiteX97" fmla="*/ 8480905 w 12202113"/>
              <a:gd name="connsiteY97" fmla="*/ 3119749 h 3188466"/>
              <a:gd name="connsiteX98" fmla="*/ 8457530 w 12202113"/>
              <a:gd name="connsiteY98" fmla="*/ 3122810 h 3188466"/>
              <a:gd name="connsiteX99" fmla="*/ 8445451 w 12202113"/>
              <a:gd name="connsiteY99" fmla="*/ 3123697 h 3188466"/>
              <a:gd name="connsiteX100" fmla="*/ 8442039 w 12202113"/>
              <a:gd name="connsiteY100" fmla="*/ 3125378 h 3188466"/>
              <a:gd name="connsiteX101" fmla="*/ 8424215 w 12202113"/>
              <a:gd name="connsiteY101" fmla="*/ 3125963 h 3188466"/>
              <a:gd name="connsiteX102" fmla="*/ 8422165 w 12202113"/>
              <a:gd name="connsiteY102" fmla="*/ 3125491 h 3188466"/>
              <a:gd name="connsiteX103" fmla="*/ 8407465 w 12202113"/>
              <a:gd name="connsiteY103" fmla="*/ 3127979 h 3188466"/>
              <a:gd name="connsiteX104" fmla="*/ 8395146 w 12202113"/>
              <a:gd name="connsiteY104" fmla="*/ 3132488 h 3188466"/>
              <a:gd name="connsiteX105" fmla="*/ 8243538 w 12202113"/>
              <a:gd name="connsiteY105" fmla="*/ 3129873 h 3188466"/>
              <a:gd name="connsiteX106" fmla="*/ 8112685 w 12202113"/>
              <a:gd name="connsiteY106" fmla="*/ 3148698 h 3188466"/>
              <a:gd name="connsiteX107" fmla="*/ 8026741 w 12202113"/>
              <a:gd name="connsiteY107" fmla="*/ 3154015 h 3188466"/>
              <a:gd name="connsiteX108" fmla="*/ 8030400 w 12202113"/>
              <a:gd name="connsiteY108" fmla="*/ 3146736 h 3188466"/>
              <a:gd name="connsiteX109" fmla="*/ 8002987 w 12202113"/>
              <a:gd name="connsiteY109" fmla="*/ 3135663 h 3188466"/>
              <a:gd name="connsiteX110" fmla="*/ 7798568 w 12202113"/>
              <a:gd name="connsiteY110" fmla="*/ 3141249 h 3188466"/>
              <a:gd name="connsiteX111" fmla="*/ 7746353 w 12202113"/>
              <a:gd name="connsiteY111" fmla="*/ 3137755 h 3188466"/>
              <a:gd name="connsiteX112" fmla="*/ 7700395 w 12202113"/>
              <a:gd name="connsiteY112" fmla="*/ 3144729 h 3188466"/>
              <a:gd name="connsiteX113" fmla="*/ 7681335 w 12202113"/>
              <a:gd name="connsiteY113" fmla="*/ 3141120 h 3188466"/>
              <a:gd name="connsiteX114" fmla="*/ 7678044 w 12202113"/>
              <a:gd name="connsiteY114" fmla="*/ 3140387 h 3188466"/>
              <a:gd name="connsiteX115" fmla="*/ 7664890 w 12202113"/>
              <a:gd name="connsiteY115" fmla="*/ 3139855 h 3188466"/>
              <a:gd name="connsiteX116" fmla="*/ 7661183 w 12202113"/>
              <a:gd name="connsiteY116" fmla="*/ 3136706 h 3188466"/>
              <a:gd name="connsiteX117" fmla="*/ 7641383 w 12202113"/>
              <a:gd name="connsiteY117" fmla="*/ 3133755 h 3188466"/>
              <a:gd name="connsiteX118" fmla="*/ 7617169 w 12202113"/>
              <a:gd name="connsiteY118" fmla="*/ 3133614 h 3188466"/>
              <a:gd name="connsiteX119" fmla="*/ 7531143 w 12202113"/>
              <a:gd name="connsiteY119" fmla="*/ 3132781 h 3188466"/>
              <a:gd name="connsiteX120" fmla="*/ 7517113 w 12202113"/>
              <a:gd name="connsiteY120" fmla="*/ 3134483 h 3188466"/>
              <a:gd name="connsiteX121" fmla="*/ 7471320 w 12202113"/>
              <a:gd name="connsiteY121" fmla="*/ 3131645 h 3188466"/>
              <a:gd name="connsiteX122" fmla="*/ 7430512 w 12202113"/>
              <a:gd name="connsiteY122" fmla="*/ 3131007 h 3188466"/>
              <a:gd name="connsiteX123" fmla="*/ 7404071 w 12202113"/>
              <a:gd name="connsiteY123" fmla="*/ 3132361 h 3188466"/>
              <a:gd name="connsiteX124" fmla="*/ 7397140 w 12202113"/>
              <a:gd name="connsiteY124" fmla="*/ 3131239 h 3188466"/>
              <a:gd name="connsiteX125" fmla="*/ 7370514 w 12202113"/>
              <a:gd name="connsiteY125" fmla="*/ 3130516 h 3188466"/>
              <a:gd name="connsiteX126" fmla="*/ 7356953 w 12202113"/>
              <a:gd name="connsiteY126" fmla="*/ 3132179 h 3188466"/>
              <a:gd name="connsiteX127" fmla="*/ 7343567 w 12202113"/>
              <a:gd name="connsiteY127" fmla="*/ 3128350 h 3188466"/>
              <a:gd name="connsiteX128" fmla="*/ 7340295 w 12202113"/>
              <a:gd name="connsiteY128" fmla="*/ 3125545 h 3188466"/>
              <a:gd name="connsiteX129" fmla="*/ 7321348 w 12202113"/>
              <a:gd name="connsiteY129" fmla="*/ 3126804 h 3188466"/>
              <a:gd name="connsiteX130" fmla="*/ 7305815 w 12202113"/>
              <a:gd name="connsiteY130" fmla="*/ 3124063 h 3188466"/>
              <a:gd name="connsiteX131" fmla="*/ 7292274 w 12202113"/>
              <a:gd name="connsiteY131" fmla="*/ 3125855 h 3188466"/>
              <a:gd name="connsiteX132" fmla="*/ 7286654 w 12202113"/>
              <a:gd name="connsiteY132" fmla="*/ 3125451 h 3188466"/>
              <a:gd name="connsiteX133" fmla="*/ 7272685 w 12202113"/>
              <a:gd name="connsiteY133" fmla="*/ 3124094 h 3188466"/>
              <a:gd name="connsiteX134" fmla="*/ 7248584 w 12202113"/>
              <a:gd name="connsiteY134" fmla="*/ 3121080 h 3188466"/>
              <a:gd name="connsiteX135" fmla="*/ 7241065 w 12202113"/>
              <a:gd name="connsiteY135" fmla="*/ 3120661 h 3188466"/>
              <a:gd name="connsiteX136" fmla="*/ 7224696 w 12202113"/>
              <a:gd name="connsiteY136" fmla="*/ 3116051 h 3188466"/>
              <a:gd name="connsiteX137" fmla="*/ 7193009 w 12202113"/>
              <a:gd name="connsiteY137" fmla="*/ 3112108 h 3188466"/>
              <a:gd name="connsiteX138" fmla="*/ 7137220 w 12202113"/>
              <a:gd name="connsiteY138" fmla="*/ 3098354 h 3188466"/>
              <a:gd name="connsiteX139" fmla="*/ 7104427 w 12202113"/>
              <a:gd name="connsiteY139" fmla="*/ 3091790 h 3188466"/>
              <a:gd name="connsiteX140" fmla="*/ 7082240 w 12202113"/>
              <a:gd name="connsiteY140" fmla="*/ 3085740 h 3188466"/>
              <a:gd name="connsiteX141" fmla="*/ 7016754 w 12202113"/>
              <a:gd name="connsiteY141" fmla="*/ 3077196 h 3188466"/>
              <a:gd name="connsiteX142" fmla="*/ 6904436 w 12202113"/>
              <a:gd name="connsiteY142" fmla="*/ 3065900 h 3188466"/>
              <a:gd name="connsiteX143" fmla="*/ 6881434 w 12202113"/>
              <a:gd name="connsiteY143" fmla="*/ 3062865 h 3188466"/>
              <a:gd name="connsiteX144" fmla="*/ 6865273 w 12202113"/>
              <a:gd name="connsiteY144" fmla="*/ 3057749 h 3188466"/>
              <a:gd name="connsiteX145" fmla="*/ 6864671 w 12202113"/>
              <a:gd name="connsiteY145" fmla="*/ 3054378 h 3188466"/>
              <a:gd name="connsiteX146" fmla="*/ 6852599 w 12202113"/>
              <a:gd name="connsiteY146" fmla="*/ 3052306 h 3188466"/>
              <a:gd name="connsiteX147" fmla="*/ 6850143 w 12202113"/>
              <a:gd name="connsiteY147" fmla="*/ 3051232 h 3188466"/>
              <a:gd name="connsiteX148" fmla="*/ 6835301 w 12202113"/>
              <a:gd name="connsiteY148" fmla="*/ 3045593 h 3188466"/>
              <a:gd name="connsiteX149" fmla="*/ 6784871 w 12202113"/>
              <a:gd name="connsiteY149" fmla="*/ 3046562 h 3188466"/>
              <a:gd name="connsiteX150" fmla="*/ 6738245 w 12202113"/>
              <a:gd name="connsiteY150" fmla="*/ 3037055 h 3188466"/>
              <a:gd name="connsiteX151" fmla="*/ 6537703 w 12202113"/>
              <a:gd name="connsiteY151" fmla="*/ 3017736 h 3188466"/>
              <a:gd name="connsiteX152" fmla="*/ 6521858 w 12202113"/>
              <a:gd name="connsiteY152" fmla="*/ 3004158 h 3188466"/>
              <a:gd name="connsiteX153" fmla="*/ 6445069 w 12202113"/>
              <a:gd name="connsiteY153" fmla="*/ 2992470 h 3188466"/>
              <a:gd name="connsiteX154" fmla="*/ 6302447 w 12202113"/>
              <a:gd name="connsiteY154" fmla="*/ 2994274 h 3188466"/>
              <a:gd name="connsiteX155" fmla="*/ 6160029 w 12202113"/>
              <a:gd name="connsiteY155" fmla="*/ 2973666 h 3188466"/>
              <a:gd name="connsiteX156" fmla="*/ 6144046 w 12202113"/>
              <a:gd name="connsiteY156" fmla="*/ 2976380 h 3188466"/>
              <a:gd name="connsiteX157" fmla="*/ 6127670 w 12202113"/>
              <a:gd name="connsiteY157" fmla="*/ 2976929 h 3188466"/>
              <a:gd name="connsiteX158" fmla="*/ 6126155 w 12202113"/>
              <a:gd name="connsiteY158" fmla="*/ 2976245 h 3188466"/>
              <a:gd name="connsiteX159" fmla="*/ 6108575 w 12202113"/>
              <a:gd name="connsiteY159" fmla="*/ 2974651 h 3188466"/>
              <a:gd name="connsiteX160" fmla="*/ 6103746 w 12202113"/>
              <a:gd name="connsiteY160" fmla="*/ 2975803 h 3188466"/>
              <a:gd name="connsiteX161" fmla="*/ 6091377 w 12202113"/>
              <a:gd name="connsiteY161" fmla="*/ 2975180 h 3188466"/>
              <a:gd name="connsiteX162" fmla="*/ 6066183 w 12202113"/>
              <a:gd name="connsiteY162" fmla="*/ 2975222 h 3188466"/>
              <a:gd name="connsiteX163" fmla="*/ 6063287 w 12202113"/>
              <a:gd name="connsiteY163" fmla="*/ 2974353 h 3188466"/>
              <a:gd name="connsiteX164" fmla="*/ 6054813 w 12202113"/>
              <a:gd name="connsiteY164" fmla="*/ 2974911 h 3188466"/>
              <a:gd name="connsiteX165" fmla="*/ 6050809 w 12202113"/>
              <a:gd name="connsiteY165" fmla="*/ 2973985 h 3188466"/>
              <a:gd name="connsiteX166" fmla="*/ 6013979 w 12202113"/>
              <a:gd name="connsiteY166" fmla="*/ 2974553 h 3188466"/>
              <a:gd name="connsiteX167" fmla="*/ 6013800 w 12202113"/>
              <a:gd name="connsiteY167" fmla="*/ 2973973 h 3188466"/>
              <a:gd name="connsiteX168" fmla="*/ 6004866 w 12202113"/>
              <a:gd name="connsiteY168" fmla="*/ 2971570 h 3188466"/>
              <a:gd name="connsiteX169" fmla="*/ 5987036 w 12202113"/>
              <a:gd name="connsiteY169" fmla="*/ 2968315 h 3188466"/>
              <a:gd name="connsiteX170" fmla="*/ 5950027 w 12202113"/>
              <a:gd name="connsiteY170" fmla="*/ 2953546 h 3188466"/>
              <a:gd name="connsiteX171" fmla="*/ 5911668 w 12202113"/>
              <a:gd name="connsiteY171" fmla="*/ 2954074 h 3188466"/>
              <a:gd name="connsiteX172" fmla="*/ 5904110 w 12202113"/>
              <a:gd name="connsiteY172" fmla="*/ 2953861 h 3188466"/>
              <a:gd name="connsiteX173" fmla="*/ 5904026 w 12202113"/>
              <a:gd name="connsiteY173" fmla="*/ 2953724 h 3188466"/>
              <a:gd name="connsiteX174" fmla="*/ 5896189 w 12202113"/>
              <a:gd name="connsiteY174" fmla="*/ 2953236 h 3188466"/>
              <a:gd name="connsiteX175" fmla="*/ 5890331 w 12202113"/>
              <a:gd name="connsiteY175" fmla="*/ 2953471 h 3188466"/>
              <a:gd name="connsiteX176" fmla="*/ 5875672 w 12202113"/>
              <a:gd name="connsiteY176" fmla="*/ 2953056 h 3188466"/>
              <a:gd name="connsiteX177" fmla="*/ 5871070 w 12202113"/>
              <a:gd name="connsiteY177" fmla="*/ 2952035 h 3188466"/>
              <a:gd name="connsiteX178" fmla="*/ 5869888 w 12202113"/>
              <a:gd name="connsiteY178" fmla="*/ 2950364 h 3188466"/>
              <a:gd name="connsiteX179" fmla="*/ 5868461 w 12202113"/>
              <a:gd name="connsiteY179" fmla="*/ 2950506 h 3188466"/>
              <a:gd name="connsiteX180" fmla="*/ 5843343 w 12202113"/>
              <a:gd name="connsiteY180" fmla="*/ 2945262 h 3188466"/>
              <a:gd name="connsiteX181" fmla="*/ 5784331 w 12202113"/>
              <a:gd name="connsiteY181" fmla="*/ 2938531 h 3188466"/>
              <a:gd name="connsiteX182" fmla="*/ 5749498 w 12202113"/>
              <a:gd name="connsiteY182" fmla="*/ 2936713 h 3188466"/>
              <a:gd name="connsiteX183" fmla="*/ 5655214 w 12202113"/>
              <a:gd name="connsiteY183" fmla="*/ 2929503 h 3188466"/>
              <a:gd name="connsiteX184" fmla="*/ 5561446 w 12202113"/>
              <a:gd name="connsiteY184" fmla="*/ 2920575 h 3188466"/>
              <a:gd name="connsiteX185" fmla="*/ 5519456 w 12202113"/>
              <a:gd name="connsiteY185" fmla="*/ 2906631 h 3188466"/>
              <a:gd name="connsiteX186" fmla="*/ 5514099 w 12202113"/>
              <a:gd name="connsiteY186" fmla="*/ 2906097 h 3188466"/>
              <a:gd name="connsiteX187" fmla="*/ 5499273 w 12202113"/>
              <a:gd name="connsiteY187" fmla="*/ 2907057 h 3188466"/>
              <a:gd name="connsiteX188" fmla="*/ 5493664 w 12202113"/>
              <a:gd name="connsiteY188" fmla="*/ 2907817 h 3188466"/>
              <a:gd name="connsiteX189" fmla="*/ 5485530 w 12202113"/>
              <a:gd name="connsiteY189" fmla="*/ 2908080 h 3188466"/>
              <a:gd name="connsiteX190" fmla="*/ 5485337 w 12202113"/>
              <a:gd name="connsiteY190" fmla="*/ 2907959 h 3188466"/>
              <a:gd name="connsiteX191" fmla="*/ 5477696 w 12202113"/>
              <a:gd name="connsiteY191" fmla="*/ 2908455 h 3188466"/>
              <a:gd name="connsiteX192" fmla="*/ 5440170 w 12202113"/>
              <a:gd name="connsiteY192" fmla="*/ 2912482 h 3188466"/>
              <a:gd name="connsiteX193" fmla="*/ 5391911 w 12202113"/>
              <a:gd name="connsiteY193" fmla="*/ 2902040 h 3188466"/>
              <a:gd name="connsiteX194" fmla="*/ 5371708 w 12202113"/>
              <a:gd name="connsiteY194" fmla="*/ 2900629 h 3188466"/>
              <a:gd name="connsiteX195" fmla="*/ 5360976 w 12202113"/>
              <a:gd name="connsiteY195" fmla="*/ 2899197 h 3188466"/>
              <a:gd name="connsiteX196" fmla="*/ 5360345 w 12202113"/>
              <a:gd name="connsiteY196" fmla="*/ 2898671 h 3188466"/>
              <a:gd name="connsiteX197" fmla="*/ 5324367 w 12202113"/>
              <a:gd name="connsiteY197" fmla="*/ 2902593 h 3188466"/>
              <a:gd name="connsiteX198" fmla="*/ 5319673 w 12202113"/>
              <a:gd name="connsiteY198" fmla="*/ 2902094 h 3188466"/>
              <a:gd name="connsiteX199" fmla="*/ 5296114 w 12202113"/>
              <a:gd name="connsiteY199" fmla="*/ 2905958 h 3188466"/>
              <a:gd name="connsiteX200" fmla="*/ 5283999 w 12202113"/>
              <a:gd name="connsiteY200" fmla="*/ 2907258 h 3188466"/>
              <a:gd name="connsiteX201" fmla="*/ 5280460 w 12202113"/>
              <a:gd name="connsiteY201" fmla="*/ 2909063 h 3188466"/>
              <a:gd name="connsiteX202" fmla="*/ 5262637 w 12202113"/>
              <a:gd name="connsiteY202" fmla="*/ 2910250 h 3188466"/>
              <a:gd name="connsiteX203" fmla="*/ 5260635 w 12202113"/>
              <a:gd name="connsiteY203" fmla="*/ 2909845 h 3188466"/>
              <a:gd name="connsiteX204" fmla="*/ 5245770 w 12202113"/>
              <a:gd name="connsiteY204" fmla="*/ 2912842 h 3188466"/>
              <a:gd name="connsiteX205" fmla="*/ 5233108 w 12202113"/>
              <a:gd name="connsiteY205" fmla="*/ 2917794 h 3188466"/>
              <a:gd name="connsiteX206" fmla="*/ 5082201 w 12202113"/>
              <a:gd name="connsiteY206" fmla="*/ 2920260 h 3188466"/>
              <a:gd name="connsiteX207" fmla="*/ 4939211 w 12202113"/>
              <a:gd name="connsiteY207" fmla="*/ 2931760 h 3188466"/>
              <a:gd name="connsiteX208" fmla="*/ 4794309 w 12202113"/>
              <a:gd name="connsiteY208" fmla="*/ 2937227 h 3188466"/>
              <a:gd name="connsiteX209" fmla="*/ 4637676 w 12202113"/>
              <a:gd name="connsiteY209" fmla="*/ 2946666 h 3188466"/>
              <a:gd name="connsiteX210" fmla="*/ 4585922 w 12202113"/>
              <a:gd name="connsiteY210" fmla="*/ 2944906 h 3188466"/>
              <a:gd name="connsiteX211" fmla="*/ 4539516 w 12202113"/>
              <a:gd name="connsiteY211" fmla="*/ 2953466 h 3188466"/>
              <a:gd name="connsiteX212" fmla="*/ 4520819 w 12202113"/>
              <a:gd name="connsiteY212" fmla="*/ 2950477 h 3188466"/>
              <a:gd name="connsiteX213" fmla="*/ 4517604 w 12202113"/>
              <a:gd name="connsiteY213" fmla="*/ 2949852 h 3188466"/>
              <a:gd name="connsiteX214" fmla="*/ 4504537 w 12202113"/>
              <a:gd name="connsiteY214" fmla="*/ 2949759 h 3188466"/>
              <a:gd name="connsiteX215" fmla="*/ 4501104 w 12202113"/>
              <a:gd name="connsiteY215" fmla="*/ 2946715 h 3188466"/>
              <a:gd name="connsiteX216" fmla="*/ 4342695 w 12202113"/>
              <a:gd name="connsiteY216" fmla="*/ 2951638 h 3188466"/>
              <a:gd name="connsiteX217" fmla="*/ 4274096 w 12202113"/>
              <a:gd name="connsiteY217" fmla="*/ 2953640 h 3188466"/>
              <a:gd name="connsiteX218" fmla="*/ 4248170 w 12202113"/>
              <a:gd name="connsiteY218" fmla="*/ 2951384 h 3188466"/>
              <a:gd name="connsiteX219" fmla="*/ 4147924 w 12202113"/>
              <a:gd name="connsiteY219" fmla="*/ 2945945 h 3188466"/>
              <a:gd name="connsiteX220" fmla="*/ 4061825 w 12202113"/>
              <a:gd name="connsiteY220" fmla="*/ 2944206 h 3188466"/>
              <a:gd name="connsiteX221" fmla="*/ 3998557 w 12202113"/>
              <a:gd name="connsiteY221" fmla="*/ 2955821 h 3188466"/>
              <a:gd name="connsiteX222" fmla="*/ 3993107 w 12202113"/>
              <a:gd name="connsiteY222" fmla="*/ 2953708 h 3188466"/>
              <a:gd name="connsiteX223" fmla="*/ 3949713 w 12202113"/>
              <a:gd name="connsiteY223" fmla="*/ 2955441 h 3188466"/>
              <a:gd name="connsiteX224" fmla="*/ 3797284 w 12202113"/>
              <a:gd name="connsiteY224" fmla="*/ 2977037 h 3188466"/>
              <a:gd name="connsiteX225" fmla="*/ 3712498 w 12202113"/>
              <a:gd name="connsiteY225" fmla="*/ 2979996 h 3188466"/>
              <a:gd name="connsiteX226" fmla="*/ 3682471 w 12202113"/>
              <a:gd name="connsiteY226" fmla="*/ 2978543 h 3188466"/>
              <a:gd name="connsiteX227" fmla="*/ 3632163 w 12202113"/>
              <a:gd name="connsiteY227" fmla="*/ 2976264 h 3188466"/>
              <a:gd name="connsiteX228" fmla="*/ 3594728 w 12202113"/>
              <a:gd name="connsiteY228" fmla="*/ 2968398 h 3188466"/>
              <a:gd name="connsiteX229" fmla="*/ 3552594 w 12202113"/>
              <a:gd name="connsiteY229" fmla="*/ 2968934 h 3188466"/>
              <a:gd name="connsiteX230" fmla="*/ 3542589 w 12202113"/>
              <a:gd name="connsiteY230" fmla="*/ 2977031 h 3188466"/>
              <a:gd name="connsiteX231" fmla="*/ 3497591 w 12202113"/>
              <a:gd name="connsiteY231" fmla="*/ 2975018 h 3188466"/>
              <a:gd name="connsiteX232" fmla="*/ 3429352 w 12202113"/>
              <a:gd name="connsiteY232" fmla="*/ 2971090 h 3188466"/>
              <a:gd name="connsiteX233" fmla="*/ 3389938 w 12202113"/>
              <a:gd name="connsiteY233" fmla="*/ 2970884 h 3188466"/>
              <a:gd name="connsiteX234" fmla="*/ 3282344 w 12202113"/>
              <a:gd name="connsiteY234" fmla="*/ 2968084 h 3188466"/>
              <a:gd name="connsiteX235" fmla="*/ 3174624 w 12202113"/>
              <a:gd name="connsiteY235" fmla="*/ 2963576 h 3188466"/>
              <a:gd name="connsiteX236" fmla="*/ 3111077 w 12202113"/>
              <a:gd name="connsiteY236" fmla="*/ 2951285 h 3188466"/>
              <a:gd name="connsiteX237" fmla="*/ 3022501 w 12202113"/>
              <a:gd name="connsiteY237" fmla="*/ 2948619 h 3188466"/>
              <a:gd name="connsiteX238" fmla="*/ 3007714 w 12202113"/>
              <a:gd name="connsiteY238" fmla="*/ 2946762 h 3188466"/>
              <a:gd name="connsiteX239" fmla="*/ 2903098 w 12202113"/>
              <a:gd name="connsiteY239" fmla="*/ 2940576 h 3188466"/>
              <a:gd name="connsiteX240" fmla="*/ 2781591 w 12202113"/>
              <a:gd name="connsiteY240" fmla="*/ 2946394 h 3188466"/>
              <a:gd name="connsiteX241" fmla="*/ 2627942 w 12202113"/>
              <a:gd name="connsiteY241" fmla="*/ 2919996 h 3188466"/>
              <a:gd name="connsiteX242" fmla="*/ 2354959 w 12202113"/>
              <a:gd name="connsiteY242" fmla="*/ 2882080 h 3188466"/>
              <a:gd name="connsiteX243" fmla="*/ 2063184 w 12202113"/>
              <a:gd name="connsiteY243" fmla="*/ 2879109 h 3188466"/>
              <a:gd name="connsiteX244" fmla="*/ 1986946 w 12202113"/>
              <a:gd name="connsiteY244" fmla="*/ 2887619 h 3188466"/>
              <a:gd name="connsiteX245" fmla="*/ 1763479 w 12202113"/>
              <a:gd name="connsiteY245" fmla="*/ 2909077 h 3188466"/>
              <a:gd name="connsiteX246" fmla="*/ 1537980 w 12202113"/>
              <a:gd name="connsiteY246" fmla="*/ 2960398 h 3188466"/>
              <a:gd name="connsiteX247" fmla="*/ 1395229 w 12202113"/>
              <a:gd name="connsiteY247" fmla="*/ 2975625 h 3188466"/>
              <a:gd name="connsiteX248" fmla="*/ 1327834 w 12202113"/>
              <a:gd name="connsiteY248" fmla="*/ 2989485 h 3188466"/>
              <a:gd name="connsiteX249" fmla="*/ 1280757 w 12202113"/>
              <a:gd name="connsiteY249" fmla="*/ 2992959 h 3188466"/>
              <a:gd name="connsiteX250" fmla="*/ 1252582 w 12202113"/>
              <a:gd name="connsiteY250" fmla="*/ 2995877 h 3188466"/>
              <a:gd name="connsiteX251" fmla="*/ 1204670 w 12202113"/>
              <a:gd name="connsiteY251" fmla="*/ 3014826 h 3188466"/>
              <a:gd name="connsiteX252" fmla="*/ 1020457 w 12202113"/>
              <a:gd name="connsiteY252" fmla="*/ 3031603 h 3188466"/>
              <a:gd name="connsiteX253" fmla="*/ 843248 w 12202113"/>
              <a:gd name="connsiteY253" fmla="*/ 3026954 h 3188466"/>
              <a:gd name="connsiteX254" fmla="*/ 583517 w 12202113"/>
              <a:gd name="connsiteY254" fmla="*/ 3089095 h 3188466"/>
              <a:gd name="connsiteX255" fmla="*/ 556836 w 12202113"/>
              <a:gd name="connsiteY255" fmla="*/ 3094374 h 3188466"/>
              <a:gd name="connsiteX256" fmla="*/ 412089 w 12202113"/>
              <a:gd name="connsiteY256" fmla="*/ 3121334 h 3188466"/>
              <a:gd name="connsiteX257" fmla="*/ 83929 w 12202113"/>
              <a:gd name="connsiteY257" fmla="*/ 3150566 h 318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12202113" h="3188466">
                <a:moveTo>
                  <a:pt x="0" y="3188466"/>
                </a:moveTo>
                <a:lnTo>
                  <a:pt x="10116" y="2657641"/>
                </a:lnTo>
                <a:lnTo>
                  <a:pt x="10116" y="0"/>
                </a:lnTo>
                <a:lnTo>
                  <a:pt x="12202113" y="0"/>
                </a:lnTo>
                <a:lnTo>
                  <a:pt x="12202113" y="2879832"/>
                </a:lnTo>
                <a:lnTo>
                  <a:pt x="12198167" y="2880360"/>
                </a:lnTo>
                <a:cubicBezTo>
                  <a:pt x="12163116" y="2884349"/>
                  <a:pt x="12143771" y="2884544"/>
                  <a:pt x="12122128" y="2887194"/>
                </a:cubicBezTo>
                <a:cubicBezTo>
                  <a:pt x="12087086" y="2893347"/>
                  <a:pt x="12050015" y="2907304"/>
                  <a:pt x="12028868" y="2911786"/>
                </a:cubicBezTo>
                <a:lnTo>
                  <a:pt x="11995238" y="2914090"/>
                </a:lnTo>
                <a:lnTo>
                  <a:pt x="11996460" y="2918442"/>
                </a:lnTo>
                <a:lnTo>
                  <a:pt x="11983968" y="2918762"/>
                </a:lnTo>
                <a:lnTo>
                  <a:pt x="11956084" y="2918868"/>
                </a:lnTo>
                <a:cubicBezTo>
                  <a:pt x="11938684" y="2919526"/>
                  <a:pt x="11890300" y="2918483"/>
                  <a:pt x="11872586" y="2920076"/>
                </a:cubicBezTo>
                <a:cubicBezTo>
                  <a:pt x="11867476" y="2924717"/>
                  <a:pt x="11859589" y="2927247"/>
                  <a:pt x="11849804" y="2928420"/>
                </a:cubicBezTo>
                <a:lnTo>
                  <a:pt x="11828254" y="2928551"/>
                </a:lnTo>
                <a:lnTo>
                  <a:pt x="11703277" y="2939735"/>
                </a:lnTo>
                <a:lnTo>
                  <a:pt x="11686094" y="2940570"/>
                </a:lnTo>
                <a:lnTo>
                  <a:pt x="11676788" y="2944321"/>
                </a:lnTo>
                <a:cubicBezTo>
                  <a:pt x="11669684" y="2945069"/>
                  <a:pt x="11649276" y="2944585"/>
                  <a:pt x="11643464" y="2945066"/>
                </a:cubicBezTo>
                <a:lnTo>
                  <a:pt x="11641922" y="2947200"/>
                </a:lnTo>
                <a:cubicBezTo>
                  <a:pt x="11623408" y="2950611"/>
                  <a:pt x="11553770" y="2961969"/>
                  <a:pt x="11532386" y="2965529"/>
                </a:cubicBezTo>
                <a:cubicBezTo>
                  <a:pt x="11528114" y="2962248"/>
                  <a:pt x="11518548" y="2967430"/>
                  <a:pt x="11513619" y="2968556"/>
                </a:cubicBezTo>
                <a:cubicBezTo>
                  <a:pt x="11512856" y="2966346"/>
                  <a:pt x="11500924" y="2965672"/>
                  <a:pt x="11497404" y="2967639"/>
                </a:cubicBezTo>
                <a:cubicBezTo>
                  <a:pt x="11413522" y="2978420"/>
                  <a:pt x="11455510" y="2956141"/>
                  <a:pt x="11407630" y="2970255"/>
                </a:cubicBezTo>
                <a:cubicBezTo>
                  <a:pt x="11399160" y="2971190"/>
                  <a:pt x="11392296" y="2970299"/>
                  <a:pt x="11386276" y="2968648"/>
                </a:cubicBezTo>
                <a:lnTo>
                  <a:pt x="11377296" y="2965257"/>
                </a:lnTo>
                <a:lnTo>
                  <a:pt x="11342536" y="2971666"/>
                </a:lnTo>
                <a:cubicBezTo>
                  <a:pt x="11325414" y="2973900"/>
                  <a:pt x="11307393" y="2975381"/>
                  <a:pt x="11288902" y="2976058"/>
                </a:cubicBezTo>
                <a:cubicBezTo>
                  <a:pt x="11284753" y="2971542"/>
                  <a:pt x="11270239" y="2977957"/>
                  <a:pt x="11263411" y="2979228"/>
                </a:cubicBezTo>
                <a:cubicBezTo>
                  <a:pt x="11263340" y="2976278"/>
                  <a:pt x="11248212" y="2974865"/>
                  <a:pt x="11242843" y="2977303"/>
                </a:cubicBezTo>
                <a:cubicBezTo>
                  <a:pt x="11130019" y="2987845"/>
                  <a:pt x="11193504" y="2960297"/>
                  <a:pt x="11125798" y="2976816"/>
                </a:cubicBezTo>
                <a:cubicBezTo>
                  <a:pt x="11114472" y="2977677"/>
                  <a:pt x="11105974" y="2976199"/>
                  <a:pt x="11098884" y="2973758"/>
                </a:cubicBezTo>
                <a:lnTo>
                  <a:pt x="11086128" y="2967663"/>
                </a:lnTo>
                <a:lnTo>
                  <a:pt x="11076132" y="2969836"/>
                </a:lnTo>
                <a:cubicBezTo>
                  <a:pt x="11038408" y="2970007"/>
                  <a:pt x="11027285" y="2963760"/>
                  <a:pt x="11005337" y="2970053"/>
                </a:cubicBezTo>
                <a:cubicBezTo>
                  <a:pt x="10972902" y="2956973"/>
                  <a:pt x="10983824" y="2968749"/>
                  <a:pt x="10959154" y="2970750"/>
                </a:cubicBezTo>
                <a:cubicBezTo>
                  <a:pt x="10939692" y="2973358"/>
                  <a:pt x="10975422" y="2978377"/>
                  <a:pt x="10956347" y="2979118"/>
                </a:cubicBezTo>
                <a:cubicBezTo>
                  <a:pt x="10935712" y="2975741"/>
                  <a:pt x="10936682" y="2986229"/>
                  <a:pt x="10915223" y="2982099"/>
                </a:cubicBezTo>
                <a:cubicBezTo>
                  <a:pt x="10920436" y="2974198"/>
                  <a:pt x="10872877" y="2983630"/>
                  <a:pt x="10871398" y="2976728"/>
                </a:cubicBezTo>
                <a:cubicBezTo>
                  <a:pt x="10853171" y="2986599"/>
                  <a:pt x="10844013" y="2974439"/>
                  <a:pt x="10819743" y="2977481"/>
                </a:cubicBezTo>
                <a:cubicBezTo>
                  <a:pt x="10808314" y="2981215"/>
                  <a:pt x="10800068" y="2981856"/>
                  <a:pt x="10788834" y="2977840"/>
                </a:cubicBezTo>
                <a:cubicBezTo>
                  <a:pt x="10736185" y="2996020"/>
                  <a:pt x="10756982" y="2978653"/>
                  <a:pt x="10707711" y="2985644"/>
                </a:cubicBezTo>
                <a:cubicBezTo>
                  <a:pt x="10665262" y="2992997"/>
                  <a:pt x="10617142" y="2997767"/>
                  <a:pt x="10576086" y="3015319"/>
                </a:cubicBezTo>
                <a:cubicBezTo>
                  <a:pt x="10568550" y="3020292"/>
                  <a:pt x="10550046" y="3022174"/>
                  <a:pt x="10534761" y="3019524"/>
                </a:cubicBezTo>
                <a:cubicBezTo>
                  <a:pt x="10532134" y="3019067"/>
                  <a:pt x="10529698" y="3018490"/>
                  <a:pt x="10527537" y="3017814"/>
                </a:cubicBezTo>
                <a:cubicBezTo>
                  <a:pt x="10492044" y="3020498"/>
                  <a:pt x="10362224" y="3032491"/>
                  <a:pt x="10321799" y="3035635"/>
                </a:cubicBezTo>
                <a:cubicBezTo>
                  <a:pt x="10318526" y="3029246"/>
                  <a:pt x="10298084" y="3040774"/>
                  <a:pt x="10284989" y="3036679"/>
                </a:cubicBezTo>
                <a:cubicBezTo>
                  <a:pt x="10275610" y="3033085"/>
                  <a:pt x="10267220" y="3035744"/>
                  <a:pt x="10257423" y="3036027"/>
                </a:cubicBezTo>
                <a:cubicBezTo>
                  <a:pt x="10244517" y="3033202"/>
                  <a:pt x="10202424" y="3038304"/>
                  <a:pt x="10191450" y="3041963"/>
                </a:cubicBezTo>
                <a:cubicBezTo>
                  <a:pt x="10165225" y="3054679"/>
                  <a:pt x="10105634" y="3045236"/>
                  <a:pt x="10083845" y="3054978"/>
                </a:cubicBezTo>
                <a:cubicBezTo>
                  <a:pt x="10075939" y="3056408"/>
                  <a:pt x="10068203" y="3056986"/>
                  <a:pt x="10060611" y="3057035"/>
                </a:cubicBezTo>
                <a:lnTo>
                  <a:pt x="10039363" y="3055961"/>
                </a:lnTo>
                <a:lnTo>
                  <a:pt x="10033322" y="3053238"/>
                </a:lnTo>
                <a:lnTo>
                  <a:pt x="10020337" y="3053912"/>
                </a:lnTo>
                <a:lnTo>
                  <a:pt x="10016616" y="3053498"/>
                </a:lnTo>
                <a:cubicBezTo>
                  <a:pt x="10009508" y="3052695"/>
                  <a:pt x="10002492" y="3051995"/>
                  <a:pt x="9995549" y="3051719"/>
                </a:cubicBezTo>
                <a:cubicBezTo>
                  <a:pt x="10004680" y="3065377"/>
                  <a:pt x="9937988" y="3051618"/>
                  <a:pt x="9957212" y="3062663"/>
                </a:cubicBezTo>
                <a:cubicBezTo>
                  <a:pt x="9920646" y="3063519"/>
                  <a:pt x="9948538" y="3073806"/>
                  <a:pt x="9904584" y="3063999"/>
                </a:cubicBezTo>
                <a:cubicBezTo>
                  <a:pt x="9847813" y="3075166"/>
                  <a:pt x="9758323" y="3071010"/>
                  <a:pt x="9713857" y="3087955"/>
                </a:cubicBezTo>
                <a:cubicBezTo>
                  <a:pt x="9719380" y="3081485"/>
                  <a:pt x="9695453" y="3076466"/>
                  <a:pt x="9678879" y="3079676"/>
                </a:cubicBezTo>
                <a:cubicBezTo>
                  <a:pt x="9698255" y="3054291"/>
                  <a:pt x="9613348" y="3102551"/>
                  <a:pt x="9598760" y="3085228"/>
                </a:cubicBezTo>
                <a:cubicBezTo>
                  <a:pt x="9598041" y="3101310"/>
                  <a:pt x="9523758" y="3128579"/>
                  <a:pt x="9488796" y="3115384"/>
                </a:cubicBezTo>
                <a:cubicBezTo>
                  <a:pt x="9435532" y="3118605"/>
                  <a:pt x="9397815" y="3131898"/>
                  <a:pt x="9341972" y="3126583"/>
                </a:cubicBezTo>
                <a:cubicBezTo>
                  <a:pt x="9340239" y="3128735"/>
                  <a:pt x="9337399" y="3130536"/>
                  <a:pt x="9333795" y="3132083"/>
                </a:cubicBezTo>
                <a:lnTo>
                  <a:pt x="9321736" y="3135834"/>
                </a:lnTo>
                <a:lnTo>
                  <a:pt x="9319405" y="3135561"/>
                </a:lnTo>
                <a:cubicBezTo>
                  <a:pt x="9310247" y="3135512"/>
                  <a:pt x="9305558" y="3136419"/>
                  <a:pt x="9302847" y="3137746"/>
                </a:cubicBezTo>
                <a:lnTo>
                  <a:pt x="9300930" y="3139687"/>
                </a:lnTo>
                <a:lnTo>
                  <a:pt x="9290106" y="3141645"/>
                </a:lnTo>
                <a:lnTo>
                  <a:pt x="9270220" y="3146737"/>
                </a:lnTo>
                <a:lnTo>
                  <a:pt x="9265150" y="3146531"/>
                </a:lnTo>
                <a:lnTo>
                  <a:pt x="9233057" y="3152408"/>
                </a:lnTo>
                <a:lnTo>
                  <a:pt x="9231974" y="3151938"/>
                </a:lnTo>
                <a:cubicBezTo>
                  <a:pt x="9228816" y="3151020"/>
                  <a:pt x="9225099" y="3150595"/>
                  <a:pt x="9220130" y="3151189"/>
                </a:cubicBezTo>
                <a:cubicBezTo>
                  <a:pt x="9218372" y="3142213"/>
                  <a:pt x="9213458" y="3148467"/>
                  <a:pt x="9198955" y="3151015"/>
                </a:cubicBezTo>
                <a:cubicBezTo>
                  <a:pt x="9192986" y="3137641"/>
                  <a:pt x="9157451" y="3149750"/>
                  <a:pt x="9142196" y="3143802"/>
                </a:cubicBezTo>
                <a:cubicBezTo>
                  <a:pt x="9131673" y="3145976"/>
                  <a:pt x="9120437" y="3148030"/>
                  <a:pt x="9108665" y="3149868"/>
                </a:cubicBezTo>
                <a:lnTo>
                  <a:pt x="9014086" y="3150791"/>
                </a:lnTo>
                <a:lnTo>
                  <a:pt x="8915037" y="3140020"/>
                </a:lnTo>
                <a:cubicBezTo>
                  <a:pt x="8878400" y="3139785"/>
                  <a:pt x="8846675" y="3135786"/>
                  <a:pt x="8815667" y="3138606"/>
                </a:cubicBezTo>
                <a:cubicBezTo>
                  <a:pt x="8803071" y="3135495"/>
                  <a:pt x="8791199" y="3134238"/>
                  <a:pt x="8779688" y="3138895"/>
                </a:cubicBezTo>
                <a:cubicBezTo>
                  <a:pt x="8745498" y="3137342"/>
                  <a:pt x="8737221" y="3130691"/>
                  <a:pt x="8715556" y="3135878"/>
                </a:cubicBezTo>
                <a:cubicBezTo>
                  <a:pt x="8696347" y="3125121"/>
                  <a:pt x="8695210" y="3129227"/>
                  <a:pt x="8686183" y="3132307"/>
                </a:cubicBezTo>
                <a:lnTo>
                  <a:pt x="8684895" y="3132527"/>
                </a:lnTo>
                <a:lnTo>
                  <a:pt x="8682270" y="3130989"/>
                </a:lnTo>
                <a:lnTo>
                  <a:pt x="8676836" y="3130278"/>
                </a:lnTo>
                <a:lnTo>
                  <a:pt x="8662002" y="3130735"/>
                </a:lnTo>
                <a:lnTo>
                  <a:pt x="8656423" y="3131304"/>
                </a:lnTo>
                <a:cubicBezTo>
                  <a:pt x="8652581" y="3131550"/>
                  <a:pt x="8650028" y="3131521"/>
                  <a:pt x="8648261" y="3131294"/>
                </a:cubicBezTo>
                <a:lnTo>
                  <a:pt x="8648057" y="3131167"/>
                </a:lnTo>
                <a:lnTo>
                  <a:pt x="8640412" y="3131403"/>
                </a:lnTo>
                <a:cubicBezTo>
                  <a:pt x="8627510" y="3132092"/>
                  <a:pt x="8614954" y="3133035"/>
                  <a:pt x="8603003" y="3134155"/>
                </a:cubicBezTo>
                <a:cubicBezTo>
                  <a:pt x="8592897" y="3127095"/>
                  <a:pt x="8548738" y="3135435"/>
                  <a:pt x="8553571" y="3122125"/>
                </a:cubicBezTo>
                <a:cubicBezTo>
                  <a:pt x="8537450" y="3123243"/>
                  <a:pt x="8527699" y="3128769"/>
                  <a:pt x="8533128" y="3120039"/>
                </a:cubicBezTo>
                <a:cubicBezTo>
                  <a:pt x="8527821" y="3120156"/>
                  <a:pt x="8524551" y="3119414"/>
                  <a:pt x="8522209" y="3118252"/>
                </a:cubicBezTo>
                <a:lnTo>
                  <a:pt x="8521532" y="3117705"/>
                </a:lnTo>
                <a:lnTo>
                  <a:pt x="8485667" y="3120406"/>
                </a:lnTo>
                <a:lnTo>
                  <a:pt x="8480905" y="3119749"/>
                </a:lnTo>
                <a:lnTo>
                  <a:pt x="8457530" y="3122810"/>
                </a:lnTo>
                <a:lnTo>
                  <a:pt x="8445451" y="3123697"/>
                </a:lnTo>
                <a:lnTo>
                  <a:pt x="8442039" y="3125378"/>
                </a:lnTo>
                <a:cubicBezTo>
                  <a:pt x="8438355" y="3126399"/>
                  <a:pt x="8433075" y="3126839"/>
                  <a:pt x="8424215" y="3125963"/>
                </a:cubicBezTo>
                <a:lnTo>
                  <a:pt x="8422165" y="3125491"/>
                </a:lnTo>
                <a:lnTo>
                  <a:pt x="8407465" y="3127979"/>
                </a:lnTo>
                <a:cubicBezTo>
                  <a:pt x="8402731" y="3129129"/>
                  <a:pt x="8398540" y="3130592"/>
                  <a:pt x="8395146" y="3132488"/>
                </a:cubicBezTo>
                <a:cubicBezTo>
                  <a:pt x="8345093" y="3122354"/>
                  <a:pt x="8297866" y="3131626"/>
                  <a:pt x="8243538" y="3129873"/>
                </a:cubicBezTo>
                <a:cubicBezTo>
                  <a:pt x="8220052" y="3114107"/>
                  <a:pt x="8126172" y="3133411"/>
                  <a:pt x="8112685" y="3148698"/>
                </a:cubicBezTo>
                <a:cubicBezTo>
                  <a:pt x="8112380" y="3135302"/>
                  <a:pt x="8044302" y="3153542"/>
                  <a:pt x="8026741" y="3154015"/>
                </a:cubicBezTo>
                <a:cubicBezTo>
                  <a:pt x="8020887" y="3154173"/>
                  <a:pt x="8020646" y="3152357"/>
                  <a:pt x="8030400" y="3146736"/>
                </a:cubicBezTo>
                <a:cubicBezTo>
                  <a:pt x="8011739" y="3148301"/>
                  <a:pt x="7992477" y="3141339"/>
                  <a:pt x="8002987" y="3135663"/>
                </a:cubicBezTo>
                <a:cubicBezTo>
                  <a:pt x="7946297" y="3147811"/>
                  <a:pt x="7862627" y="3135732"/>
                  <a:pt x="7798568" y="3141249"/>
                </a:cubicBezTo>
                <a:cubicBezTo>
                  <a:pt x="7763645" y="3127901"/>
                  <a:pt x="7782577" y="3140251"/>
                  <a:pt x="7746353" y="3137755"/>
                </a:cubicBezTo>
                <a:cubicBezTo>
                  <a:pt x="7756261" y="3150042"/>
                  <a:pt x="7702377" y="3130861"/>
                  <a:pt x="7700395" y="3144729"/>
                </a:cubicBezTo>
                <a:cubicBezTo>
                  <a:pt x="7693866" y="3143835"/>
                  <a:pt x="7687603" y="3142532"/>
                  <a:pt x="7681335" y="3141120"/>
                </a:cubicBezTo>
                <a:lnTo>
                  <a:pt x="7678044" y="3140387"/>
                </a:lnTo>
                <a:lnTo>
                  <a:pt x="7664890" y="3139855"/>
                </a:lnTo>
                <a:lnTo>
                  <a:pt x="7661183" y="3136706"/>
                </a:lnTo>
                <a:lnTo>
                  <a:pt x="7641383" y="3133755"/>
                </a:lnTo>
                <a:cubicBezTo>
                  <a:pt x="7633967" y="3133115"/>
                  <a:pt x="7625987" y="3132967"/>
                  <a:pt x="7617169" y="3133614"/>
                </a:cubicBezTo>
                <a:cubicBezTo>
                  <a:pt x="7595475" y="3139109"/>
                  <a:pt x="7561695" y="3132374"/>
                  <a:pt x="7531143" y="3132781"/>
                </a:cubicBezTo>
                <a:lnTo>
                  <a:pt x="7517113" y="3134483"/>
                </a:lnTo>
                <a:lnTo>
                  <a:pt x="7471320" y="3131645"/>
                </a:lnTo>
                <a:cubicBezTo>
                  <a:pt x="7458285" y="3131095"/>
                  <a:pt x="7444756" y="3130805"/>
                  <a:pt x="7430512" y="3131007"/>
                </a:cubicBezTo>
                <a:lnTo>
                  <a:pt x="7404071" y="3132361"/>
                </a:lnTo>
                <a:lnTo>
                  <a:pt x="7397140" y="3131239"/>
                </a:lnTo>
                <a:cubicBezTo>
                  <a:pt x="7385068" y="3131364"/>
                  <a:pt x="7369091" y="3135313"/>
                  <a:pt x="7370514" y="3130516"/>
                </a:cubicBezTo>
                <a:lnTo>
                  <a:pt x="7356953" y="3132179"/>
                </a:lnTo>
                <a:lnTo>
                  <a:pt x="7343567" y="3128350"/>
                </a:lnTo>
                <a:cubicBezTo>
                  <a:pt x="7342101" y="3127461"/>
                  <a:pt x="7340998" y="3126514"/>
                  <a:pt x="7340295" y="3125545"/>
                </a:cubicBezTo>
                <a:lnTo>
                  <a:pt x="7321348" y="3126804"/>
                </a:lnTo>
                <a:lnTo>
                  <a:pt x="7305815" y="3124063"/>
                </a:lnTo>
                <a:lnTo>
                  <a:pt x="7292274" y="3125855"/>
                </a:lnTo>
                <a:lnTo>
                  <a:pt x="7286654" y="3125451"/>
                </a:lnTo>
                <a:lnTo>
                  <a:pt x="7272685" y="3124094"/>
                </a:lnTo>
                <a:cubicBezTo>
                  <a:pt x="7265523" y="3123143"/>
                  <a:pt x="7257508" y="3121997"/>
                  <a:pt x="7248584" y="3121080"/>
                </a:cubicBezTo>
                <a:lnTo>
                  <a:pt x="7241065" y="3120661"/>
                </a:lnTo>
                <a:lnTo>
                  <a:pt x="7224696" y="3116051"/>
                </a:lnTo>
                <a:cubicBezTo>
                  <a:pt x="7212786" y="3112566"/>
                  <a:pt x="7203412" y="3110217"/>
                  <a:pt x="7193009" y="3112108"/>
                </a:cubicBezTo>
                <a:cubicBezTo>
                  <a:pt x="7175276" y="3107606"/>
                  <a:pt x="7162888" y="3094987"/>
                  <a:pt x="7137220" y="3098354"/>
                </a:cubicBezTo>
                <a:cubicBezTo>
                  <a:pt x="7145010" y="3092637"/>
                  <a:pt x="7108715" y="3097662"/>
                  <a:pt x="7104427" y="3091790"/>
                </a:cubicBezTo>
                <a:cubicBezTo>
                  <a:pt x="7102447" y="3087061"/>
                  <a:pt x="7090976" y="3087484"/>
                  <a:pt x="7082240" y="3085740"/>
                </a:cubicBezTo>
                <a:cubicBezTo>
                  <a:pt x="7076014" y="3080911"/>
                  <a:pt x="7032058" y="3076501"/>
                  <a:pt x="7016754" y="3077196"/>
                </a:cubicBezTo>
                <a:cubicBezTo>
                  <a:pt x="6973620" y="3082001"/>
                  <a:pt x="6938923" y="3062558"/>
                  <a:pt x="6904436" y="3065900"/>
                </a:cubicBezTo>
                <a:cubicBezTo>
                  <a:pt x="6895406" y="3065445"/>
                  <a:pt x="6887919" y="3064350"/>
                  <a:pt x="6881434" y="3062865"/>
                </a:cubicBezTo>
                <a:lnTo>
                  <a:pt x="6865273" y="3057749"/>
                </a:lnTo>
                <a:cubicBezTo>
                  <a:pt x="6865072" y="3056626"/>
                  <a:pt x="6864871" y="3055502"/>
                  <a:pt x="6864671" y="3054378"/>
                </a:cubicBezTo>
                <a:lnTo>
                  <a:pt x="6852599" y="3052306"/>
                </a:lnTo>
                <a:lnTo>
                  <a:pt x="6850143" y="3051232"/>
                </a:lnTo>
                <a:cubicBezTo>
                  <a:pt x="6845470" y="3049168"/>
                  <a:pt x="6840704" y="3047206"/>
                  <a:pt x="6835301" y="3045593"/>
                </a:cubicBezTo>
                <a:cubicBezTo>
                  <a:pt x="6820447" y="3058242"/>
                  <a:pt x="6786888" y="3033956"/>
                  <a:pt x="6784871" y="3046562"/>
                </a:cubicBezTo>
                <a:cubicBezTo>
                  <a:pt x="6752593" y="3039899"/>
                  <a:pt x="6759140" y="3053646"/>
                  <a:pt x="6738245" y="3037055"/>
                </a:cubicBezTo>
                <a:cubicBezTo>
                  <a:pt x="6671880" y="3034501"/>
                  <a:pt x="6603220" y="3013245"/>
                  <a:pt x="6537703" y="3017736"/>
                </a:cubicBezTo>
                <a:cubicBezTo>
                  <a:pt x="6553051" y="3013722"/>
                  <a:pt x="6541149" y="3004943"/>
                  <a:pt x="6521858" y="3004158"/>
                </a:cubicBezTo>
                <a:cubicBezTo>
                  <a:pt x="6580141" y="2987944"/>
                  <a:pt x="6428765" y="3009117"/>
                  <a:pt x="6445069" y="2992470"/>
                </a:cubicBezTo>
                <a:cubicBezTo>
                  <a:pt x="6417897" y="3005060"/>
                  <a:pt x="6310156" y="3011743"/>
                  <a:pt x="6302447" y="2994274"/>
                </a:cubicBezTo>
                <a:cubicBezTo>
                  <a:pt x="6252173" y="2986131"/>
                  <a:pt x="6198382" y="2989085"/>
                  <a:pt x="6160029" y="2973666"/>
                </a:cubicBezTo>
                <a:cubicBezTo>
                  <a:pt x="6155014" y="2975022"/>
                  <a:pt x="6149642" y="2975878"/>
                  <a:pt x="6144046" y="2976380"/>
                </a:cubicBezTo>
                <a:lnTo>
                  <a:pt x="6127670" y="2976929"/>
                </a:lnTo>
                <a:lnTo>
                  <a:pt x="6126155" y="2976245"/>
                </a:lnTo>
                <a:cubicBezTo>
                  <a:pt x="6118509" y="2974369"/>
                  <a:pt x="6113052" y="2974144"/>
                  <a:pt x="6108575" y="2974651"/>
                </a:cubicBezTo>
                <a:lnTo>
                  <a:pt x="6103746" y="2975803"/>
                </a:lnTo>
                <a:lnTo>
                  <a:pt x="6091377" y="2975180"/>
                </a:lnTo>
                <a:lnTo>
                  <a:pt x="6066183" y="2975222"/>
                </a:lnTo>
                <a:lnTo>
                  <a:pt x="6063287" y="2974353"/>
                </a:lnTo>
                <a:lnTo>
                  <a:pt x="6054813" y="2974911"/>
                </a:lnTo>
                <a:lnTo>
                  <a:pt x="6050809" y="2973985"/>
                </a:lnTo>
                <a:lnTo>
                  <a:pt x="6013979" y="2974553"/>
                </a:lnTo>
                <a:cubicBezTo>
                  <a:pt x="6013918" y="2974361"/>
                  <a:pt x="6013860" y="2974167"/>
                  <a:pt x="6013800" y="2973973"/>
                </a:cubicBezTo>
                <a:cubicBezTo>
                  <a:pt x="6012565" y="2972689"/>
                  <a:pt x="6010070" y="2971765"/>
                  <a:pt x="6004866" y="2971570"/>
                </a:cubicBezTo>
                <a:cubicBezTo>
                  <a:pt x="6017706" y="2963268"/>
                  <a:pt x="6003515" y="2968156"/>
                  <a:pt x="5987036" y="2968315"/>
                </a:cubicBezTo>
                <a:cubicBezTo>
                  <a:pt x="6003302" y="2955458"/>
                  <a:pt x="5953573" y="2961108"/>
                  <a:pt x="5950027" y="2953546"/>
                </a:cubicBezTo>
                <a:cubicBezTo>
                  <a:pt x="5937559" y="2953953"/>
                  <a:pt x="5924668" y="2954151"/>
                  <a:pt x="5911668" y="2954074"/>
                </a:cubicBezTo>
                <a:lnTo>
                  <a:pt x="5904110" y="2953861"/>
                </a:lnTo>
                <a:cubicBezTo>
                  <a:pt x="5904082" y="2953815"/>
                  <a:pt x="5904053" y="2953769"/>
                  <a:pt x="5904026" y="2953724"/>
                </a:cubicBezTo>
                <a:cubicBezTo>
                  <a:pt x="5902528" y="2953395"/>
                  <a:pt x="5900097" y="2953219"/>
                  <a:pt x="5896189" y="2953236"/>
                </a:cubicBezTo>
                <a:lnTo>
                  <a:pt x="5890331" y="2953471"/>
                </a:lnTo>
                <a:lnTo>
                  <a:pt x="5875672" y="2953056"/>
                </a:lnTo>
                <a:lnTo>
                  <a:pt x="5871070" y="2952035"/>
                </a:lnTo>
                <a:lnTo>
                  <a:pt x="5869888" y="2950364"/>
                </a:lnTo>
                <a:lnTo>
                  <a:pt x="5868461" y="2950506"/>
                </a:lnTo>
                <a:cubicBezTo>
                  <a:pt x="5857092" y="2953019"/>
                  <a:pt x="5852416" y="2957005"/>
                  <a:pt x="5843343" y="2945262"/>
                </a:cubicBezTo>
                <a:cubicBezTo>
                  <a:pt x="5817989" y="2949116"/>
                  <a:pt x="5815840" y="2942065"/>
                  <a:pt x="5784331" y="2938531"/>
                </a:cubicBezTo>
                <a:cubicBezTo>
                  <a:pt x="5769202" y="2942455"/>
                  <a:pt x="5758885" y="2940521"/>
                  <a:pt x="5749498" y="2936713"/>
                </a:cubicBezTo>
                <a:cubicBezTo>
                  <a:pt x="5717228" y="2937683"/>
                  <a:pt x="5690227" y="2931877"/>
                  <a:pt x="5655214" y="2929503"/>
                </a:cubicBezTo>
                <a:cubicBezTo>
                  <a:pt x="5614827" y="2933899"/>
                  <a:pt x="5598877" y="2923069"/>
                  <a:pt x="5561446" y="2920575"/>
                </a:cubicBezTo>
                <a:cubicBezTo>
                  <a:pt x="5525084" y="2929276"/>
                  <a:pt x="5537471" y="2911136"/>
                  <a:pt x="5519456" y="2906631"/>
                </a:cubicBezTo>
                <a:lnTo>
                  <a:pt x="5514099" y="2906097"/>
                </a:lnTo>
                <a:lnTo>
                  <a:pt x="5499273" y="2907057"/>
                </a:lnTo>
                <a:lnTo>
                  <a:pt x="5493664" y="2907817"/>
                </a:lnTo>
                <a:cubicBezTo>
                  <a:pt x="5489815" y="2908191"/>
                  <a:pt x="5487270" y="2908250"/>
                  <a:pt x="5485530" y="2908080"/>
                </a:cubicBezTo>
                <a:lnTo>
                  <a:pt x="5485337" y="2907959"/>
                </a:lnTo>
                <a:lnTo>
                  <a:pt x="5477696" y="2908455"/>
                </a:lnTo>
                <a:cubicBezTo>
                  <a:pt x="5464775" y="2909581"/>
                  <a:pt x="5452182" y="2910951"/>
                  <a:pt x="5440170" y="2912482"/>
                </a:cubicBezTo>
                <a:cubicBezTo>
                  <a:pt x="5430698" y="2905718"/>
                  <a:pt x="5385970" y="2915593"/>
                  <a:pt x="5391911" y="2902040"/>
                </a:cubicBezTo>
                <a:cubicBezTo>
                  <a:pt x="5375744" y="2903707"/>
                  <a:pt x="5365560" y="2909594"/>
                  <a:pt x="5371708" y="2900629"/>
                </a:cubicBezTo>
                <a:cubicBezTo>
                  <a:pt x="5366408" y="2900926"/>
                  <a:pt x="5363213" y="2900288"/>
                  <a:pt x="5360976" y="2899197"/>
                </a:cubicBezTo>
                <a:lnTo>
                  <a:pt x="5360345" y="2898671"/>
                </a:lnTo>
                <a:lnTo>
                  <a:pt x="5324367" y="2902593"/>
                </a:lnTo>
                <a:lnTo>
                  <a:pt x="5319673" y="2902094"/>
                </a:lnTo>
                <a:lnTo>
                  <a:pt x="5296114" y="2905958"/>
                </a:lnTo>
                <a:lnTo>
                  <a:pt x="5283999" y="2907258"/>
                </a:lnTo>
                <a:lnTo>
                  <a:pt x="5280460" y="2909063"/>
                </a:lnTo>
                <a:cubicBezTo>
                  <a:pt x="5276699" y="2910214"/>
                  <a:pt x="5271395" y="2910834"/>
                  <a:pt x="5262637" y="2910250"/>
                </a:cubicBezTo>
                <a:lnTo>
                  <a:pt x="5260635" y="2909845"/>
                </a:lnTo>
                <a:lnTo>
                  <a:pt x="5245770" y="2912842"/>
                </a:lnTo>
                <a:cubicBezTo>
                  <a:pt x="5240955" y="2914159"/>
                  <a:pt x="5236652" y="2915770"/>
                  <a:pt x="5233108" y="2917794"/>
                </a:cubicBezTo>
                <a:cubicBezTo>
                  <a:pt x="5184071" y="2909280"/>
                  <a:pt x="5136210" y="2920197"/>
                  <a:pt x="5082201" y="2920260"/>
                </a:cubicBezTo>
                <a:lnTo>
                  <a:pt x="4939211" y="2931760"/>
                </a:lnTo>
                <a:cubicBezTo>
                  <a:pt x="4920477" y="2933960"/>
                  <a:pt x="4783353" y="2943291"/>
                  <a:pt x="4794309" y="2937227"/>
                </a:cubicBezTo>
                <a:cubicBezTo>
                  <a:pt x="4736776" y="2951353"/>
                  <a:pt x="4701995" y="2938961"/>
                  <a:pt x="4637676" y="2946666"/>
                </a:cubicBezTo>
                <a:cubicBezTo>
                  <a:pt x="4603987" y="2934412"/>
                  <a:pt x="4621816" y="2946201"/>
                  <a:pt x="4585922" y="2944906"/>
                </a:cubicBezTo>
                <a:cubicBezTo>
                  <a:pt x="4594760" y="2956935"/>
                  <a:pt x="4542663" y="2939450"/>
                  <a:pt x="4539516" y="2953466"/>
                </a:cubicBezTo>
                <a:cubicBezTo>
                  <a:pt x="4533082" y="2952789"/>
                  <a:pt x="4526953" y="2951687"/>
                  <a:pt x="4520819" y="2950477"/>
                </a:cubicBezTo>
                <a:lnTo>
                  <a:pt x="4517604" y="2949852"/>
                </a:lnTo>
                <a:lnTo>
                  <a:pt x="4504537" y="2949759"/>
                </a:lnTo>
                <a:lnTo>
                  <a:pt x="4501104" y="2946715"/>
                </a:lnTo>
                <a:lnTo>
                  <a:pt x="4342695" y="2951638"/>
                </a:lnTo>
                <a:cubicBezTo>
                  <a:pt x="4328954" y="2954609"/>
                  <a:pt x="4284038" y="2957184"/>
                  <a:pt x="4274096" y="2953640"/>
                </a:cubicBezTo>
                <a:cubicBezTo>
                  <a:pt x="4264434" y="2953346"/>
                  <a:pt x="4254047" y="2955481"/>
                  <a:pt x="4248170" y="2951384"/>
                </a:cubicBezTo>
                <a:lnTo>
                  <a:pt x="4147924" y="2945945"/>
                </a:lnTo>
                <a:cubicBezTo>
                  <a:pt x="4131656" y="2952619"/>
                  <a:pt x="4104816" y="2942907"/>
                  <a:pt x="4061825" y="2944206"/>
                </a:cubicBezTo>
                <a:cubicBezTo>
                  <a:pt x="4044045" y="2951860"/>
                  <a:pt x="4032845" y="2944993"/>
                  <a:pt x="3998557" y="2955821"/>
                </a:cubicBezTo>
                <a:cubicBezTo>
                  <a:pt x="3997072" y="2955023"/>
                  <a:pt x="3995237" y="2954313"/>
                  <a:pt x="3993107" y="2953708"/>
                </a:cubicBezTo>
                <a:cubicBezTo>
                  <a:pt x="3980729" y="2950196"/>
                  <a:pt x="3961302" y="2950972"/>
                  <a:pt x="3949713" y="2955441"/>
                </a:cubicBezTo>
                <a:cubicBezTo>
                  <a:pt x="3894925" y="2970367"/>
                  <a:pt x="3844508" y="2972262"/>
                  <a:pt x="3797284" y="2977037"/>
                </a:cubicBezTo>
                <a:cubicBezTo>
                  <a:pt x="3743822" y="2981057"/>
                  <a:pt x="3778974" y="2965129"/>
                  <a:pt x="3712498" y="2979996"/>
                </a:cubicBezTo>
                <a:cubicBezTo>
                  <a:pt x="3705202" y="2975373"/>
                  <a:pt x="3696720" y="2975524"/>
                  <a:pt x="3682471" y="2978543"/>
                </a:cubicBezTo>
                <a:cubicBezTo>
                  <a:pt x="3656488" y="2980127"/>
                  <a:pt x="3658300" y="2967587"/>
                  <a:pt x="3632163" y="2976264"/>
                </a:cubicBezTo>
                <a:cubicBezTo>
                  <a:pt x="3636766" y="2969363"/>
                  <a:pt x="3582819" y="2975892"/>
                  <a:pt x="3594728" y="2968398"/>
                </a:cubicBezTo>
                <a:cubicBezTo>
                  <a:pt x="3577705" y="2963064"/>
                  <a:pt x="3569481" y="2973476"/>
                  <a:pt x="3552594" y="2968934"/>
                </a:cubicBezTo>
                <a:cubicBezTo>
                  <a:pt x="3533613" y="2968552"/>
                  <a:pt x="3563577" y="2975594"/>
                  <a:pt x="3542589" y="2977031"/>
                </a:cubicBezTo>
                <a:cubicBezTo>
                  <a:pt x="3517131" y="2977564"/>
                  <a:pt x="3517346" y="2989828"/>
                  <a:pt x="3497591" y="2975018"/>
                </a:cubicBezTo>
                <a:lnTo>
                  <a:pt x="3429352" y="2971090"/>
                </a:lnTo>
                <a:cubicBezTo>
                  <a:pt x="3414141" y="2975624"/>
                  <a:pt x="3401904" y="2974195"/>
                  <a:pt x="3389938" y="2970884"/>
                </a:cubicBezTo>
                <a:cubicBezTo>
                  <a:pt x="3354504" y="2973297"/>
                  <a:pt x="3322178" y="2968827"/>
                  <a:pt x="3282344" y="2968084"/>
                </a:cubicBezTo>
                <a:cubicBezTo>
                  <a:pt x="3239277" y="2974224"/>
                  <a:pt x="3217192" y="2964327"/>
                  <a:pt x="3174624" y="2963576"/>
                </a:cubicBezTo>
                <a:cubicBezTo>
                  <a:pt x="3132504" y="2975210"/>
                  <a:pt x="3146911" y="2949576"/>
                  <a:pt x="3111077" y="2951285"/>
                </a:cubicBezTo>
                <a:cubicBezTo>
                  <a:pt x="3052732" y="2962418"/>
                  <a:pt x="3112543" y="2942881"/>
                  <a:pt x="3022501" y="2948619"/>
                </a:cubicBezTo>
                <a:cubicBezTo>
                  <a:pt x="3017399" y="2950352"/>
                  <a:pt x="3006521" y="2948989"/>
                  <a:pt x="3007714" y="2946762"/>
                </a:cubicBezTo>
                <a:cubicBezTo>
                  <a:pt x="2987987" y="2948105"/>
                  <a:pt x="2931270" y="2937206"/>
                  <a:pt x="2903098" y="2940576"/>
                </a:cubicBezTo>
                <a:cubicBezTo>
                  <a:pt x="2848155" y="2935894"/>
                  <a:pt x="2821430" y="2947095"/>
                  <a:pt x="2781591" y="2946394"/>
                </a:cubicBezTo>
                <a:cubicBezTo>
                  <a:pt x="2735559" y="2940279"/>
                  <a:pt x="2708563" y="2934146"/>
                  <a:pt x="2627942" y="2919996"/>
                </a:cubicBezTo>
                <a:lnTo>
                  <a:pt x="2354959" y="2882080"/>
                </a:lnTo>
                <a:cubicBezTo>
                  <a:pt x="2252426" y="2847776"/>
                  <a:pt x="2124519" y="2878188"/>
                  <a:pt x="2063184" y="2879109"/>
                </a:cubicBezTo>
                <a:cubicBezTo>
                  <a:pt x="2038620" y="2892844"/>
                  <a:pt x="2017217" y="2880735"/>
                  <a:pt x="1986946" y="2887619"/>
                </a:cubicBezTo>
                <a:cubicBezTo>
                  <a:pt x="1919067" y="2894646"/>
                  <a:pt x="1852404" y="2912737"/>
                  <a:pt x="1763479" y="2909077"/>
                </a:cubicBezTo>
                <a:cubicBezTo>
                  <a:pt x="1726097" y="2949538"/>
                  <a:pt x="1621108" y="2933327"/>
                  <a:pt x="1537980" y="2960398"/>
                </a:cubicBezTo>
                <a:cubicBezTo>
                  <a:pt x="1489205" y="2967965"/>
                  <a:pt x="1410921" y="2954082"/>
                  <a:pt x="1395229" y="2975625"/>
                </a:cubicBezTo>
                <a:cubicBezTo>
                  <a:pt x="1371975" y="2964548"/>
                  <a:pt x="1352259" y="2986116"/>
                  <a:pt x="1327834" y="2989485"/>
                </a:cubicBezTo>
                <a:cubicBezTo>
                  <a:pt x="1307734" y="2982782"/>
                  <a:pt x="1298456" y="2990289"/>
                  <a:pt x="1280757" y="2992959"/>
                </a:cubicBezTo>
                <a:cubicBezTo>
                  <a:pt x="1272383" y="2988567"/>
                  <a:pt x="1257337" y="2989790"/>
                  <a:pt x="1252582" y="2995877"/>
                </a:cubicBezTo>
                <a:cubicBezTo>
                  <a:pt x="1260705" y="3008688"/>
                  <a:pt x="1207969" y="3005420"/>
                  <a:pt x="1204670" y="3014826"/>
                </a:cubicBezTo>
                <a:cubicBezTo>
                  <a:pt x="1174431" y="3018683"/>
                  <a:pt x="1041848" y="3015513"/>
                  <a:pt x="1020457" y="3031603"/>
                </a:cubicBezTo>
                <a:cubicBezTo>
                  <a:pt x="959520" y="3042500"/>
                  <a:pt x="869308" y="3024872"/>
                  <a:pt x="843248" y="3026954"/>
                </a:cubicBezTo>
                <a:cubicBezTo>
                  <a:pt x="815646" y="3001836"/>
                  <a:pt x="694189" y="3080490"/>
                  <a:pt x="583517" y="3089095"/>
                </a:cubicBezTo>
                <a:cubicBezTo>
                  <a:pt x="568425" y="3087467"/>
                  <a:pt x="560448" y="3088013"/>
                  <a:pt x="556836" y="3094374"/>
                </a:cubicBezTo>
                <a:cubicBezTo>
                  <a:pt x="528264" y="3099747"/>
                  <a:pt x="471823" y="3109156"/>
                  <a:pt x="412089" y="3121334"/>
                </a:cubicBezTo>
                <a:cubicBezTo>
                  <a:pt x="367235" y="3131096"/>
                  <a:pt x="143790" y="3139436"/>
                  <a:pt x="83929" y="3150566"/>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51655E2-DEE3-7710-D849-7D61A094E6E1}"/>
              </a:ext>
            </a:extLst>
          </p:cNvPr>
          <p:cNvSpPr>
            <a:spLocks noGrp="1"/>
          </p:cNvSpPr>
          <p:nvPr>
            <p:ph type="title"/>
          </p:nvPr>
        </p:nvSpPr>
        <p:spPr>
          <a:xfrm>
            <a:off x="180622" y="3905833"/>
            <a:ext cx="4872641" cy="2398713"/>
          </a:xfrm>
        </p:spPr>
        <p:txBody>
          <a:bodyPr>
            <a:normAutofit/>
          </a:bodyPr>
          <a:lstStyle/>
          <a:p>
            <a:pPr algn="ctr"/>
            <a:r>
              <a:rPr lang="en-US" dirty="0">
                <a:solidFill>
                  <a:srgbClr val="C00000"/>
                </a:solidFill>
              </a:rPr>
              <a:t>Demand Forecasting Techniques</a:t>
            </a:r>
          </a:p>
        </p:txBody>
      </p:sp>
      <p:pic>
        <p:nvPicPr>
          <p:cNvPr id="5" name="Picture 4" descr="A diagram of a company&#10;&#10;Description automatically generated">
            <a:extLst>
              <a:ext uri="{FF2B5EF4-FFF2-40B4-BE49-F238E27FC236}">
                <a16:creationId xmlns:a16="http://schemas.microsoft.com/office/drawing/2014/main" id="{E59E65B2-3EDF-AF68-6B30-93565001C946}"/>
              </a:ext>
            </a:extLst>
          </p:cNvPr>
          <p:cNvPicPr>
            <a:picLocks noChangeAspect="1"/>
          </p:cNvPicPr>
          <p:nvPr/>
        </p:nvPicPr>
        <p:blipFill>
          <a:blip r:embed="rId2"/>
          <a:stretch>
            <a:fillRect/>
          </a:stretch>
        </p:blipFill>
        <p:spPr>
          <a:xfrm>
            <a:off x="1565799" y="553454"/>
            <a:ext cx="9061570" cy="2469279"/>
          </a:xfrm>
          <a:prstGeom prst="rect">
            <a:avLst/>
          </a:prstGeom>
        </p:spPr>
      </p:pic>
      <p:sp>
        <p:nvSpPr>
          <p:cNvPr id="3" name="Content Placeholder 2">
            <a:extLst>
              <a:ext uri="{FF2B5EF4-FFF2-40B4-BE49-F238E27FC236}">
                <a16:creationId xmlns:a16="http://schemas.microsoft.com/office/drawing/2014/main" id="{04584723-0F24-829D-490B-76C95DA17285}"/>
              </a:ext>
            </a:extLst>
          </p:cNvPr>
          <p:cNvSpPr>
            <a:spLocks noGrp="1"/>
          </p:cNvSpPr>
          <p:nvPr>
            <p:ph idx="1"/>
          </p:nvPr>
        </p:nvSpPr>
        <p:spPr>
          <a:xfrm>
            <a:off x="5630779" y="3884452"/>
            <a:ext cx="5723021" cy="2398713"/>
          </a:xfrm>
        </p:spPr>
        <p:txBody>
          <a:bodyPr anchor="ctr">
            <a:normAutofit/>
          </a:bodyPr>
          <a:lstStyle/>
          <a:p>
            <a:r>
              <a:rPr lang="en-US" sz="1100"/>
              <a:t>Demand forecasting in supply chain operation plays a vital role in deciding the efficacy of a firm. Forecasting demand is a big challenge for a company.</a:t>
            </a:r>
          </a:p>
          <a:p>
            <a:r>
              <a:rPr lang="en-US" sz="1100"/>
              <a:t>H&amp;M has considered its supply chain as a single entity which help them to cater to their actual demand of a product. H&amp;M thoroughly study’s the end user demand data instead of forecasting demand based on orders received. H&amp;M keeps an eye on uncertain events which might interrupt the manufacturing process in future so they keep their Buffer inventory ready which will not hurt production or sales. Buffer is determined by the unforeseen events in market demand and service required by the market.</a:t>
            </a:r>
          </a:p>
          <a:p>
            <a:r>
              <a:rPr lang="en-US" sz="1100"/>
              <a:t>H&amp;M also uses the data from their retail stores(POS) in forecasting the demand of certain products which are favorites among customers. H&amp;M always try to fulfill their customer’s demand effectively and efficiently and also tries to eliminate distortion in its supply chain and keeping themselves well versed with current fashion seasons.</a:t>
            </a:r>
          </a:p>
        </p:txBody>
      </p:sp>
    </p:spTree>
    <p:extLst>
      <p:ext uri="{BB962C8B-B14F-4D97-AF65-F5344CB8AC3E}">
        <p14:creationId xmlns:p14="http://schemas.microsoft.com/office/powerpoint/2010/main" val="10172866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26176824-7946-6969-3841-DD5C101DF4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7622"/>
            <a:ext cx="12192000" cy="6894986"/>
            <a:chOff x="0" y="-7622"/>
            <a:chExt cx="12192000" cy="6894986"/>
          </a:xfrm>
        </p:grpSpPr>
        <p:sp>
          <p:nvSpPr>
            <p:cNvPr id="9" name="Rectangle 8">
              <a:extLst>
                <a:ext uri="{FF2B5EF4-FFF2-40B4-BE49-F238E27FC236}">
                  <a16:creationId xmlns:a16="http://schemas.microsoft.com/office/drawing/2014/main" id="{C5675077-BFF1-36B0-EA6D-B4599DBA72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7621"/>
              <a:ext cx="12192000" cy="6887364"/>
            </a:xfrm>
            <a:prstGeom prst="rect">
              <a:avLst/>
            </a:prstGeom>
            <a:gradFill>
              <a:gsLst>
                <a:gs pos="8000">
                  <a:schemeClr val="accent5"/>
                </a:gs>
                <a:gs pos="100000">
                  <a:schemeClr val="accent2"/>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637796C-75D6-BAA5-036C-0E9E7F85B7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9" y="0"/>
              <a:ext cx="8216919" cy="6887364"/>
            </a:xfrm>
            <a:prstGeom prst="rect">
              <a:avLst/>
            </a:prstGeom>
            <a:gradFill flip="none" rotWithShape="1">
              <a:gsLst>
                <a:gs pos="0">
                  <a:schemeClr val="accent5">
                    <a:lumMod val="75000"/>
                    <a:alpha val="79000"/>
                  </a:schemeClr>
                </a:gs>
                <a:gs pos="40000">
                  <a:schemeClr val="accent5">
                    <a:lumMod val="60000"/>
                    <a:lumOff val="40000"/>
                    <a:alpha val="0"/>
                  </a:schemeClr>
                </a:gs>
              </a:gsLst>
              <a:lin ang="19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BFBD50A-DBB5-04FA-45B9-183C84E4C9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39978" y="-7622"/>
              <a:ext cx="8451623" cy="6887367"/>
            </a:xfrm>
            <a:prstGeom prst="rect">
              <a:avLst/>
            </a:prstGeom>
            <a:gradFill>
              <a:gsLst>
                <a:gs pos="0">
                  <a:schemeClr val="accent5">
                    <a:lumMod val="75000"/>
                    <a:alpha val="67000"/>
                  </a:schemeClr>
                </a:gs>
                <a:gs pos="60000">
                  <a:schemeClr val="accent5">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2659E1E-0E9F-DC4F-40A9-CFA17EDF78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8217318" y="7059"/>
              <a:ext cx="3974283" cy="6872683"/>
            </a:xfrm>
            <a:prstGeom prst="rect">
              <a:avLst/>
            </a:prstGeom>
            <a:gradFill flip="none" rotWithShape="1">
              <a:gsLst>
                <a:gs pos="0">
                  <a:schemeClr val="accent2">
                    <a:alpha val="64000"/>
                  </a:schemeClr>
                </a:gs>
                <a:gs pos="41000">
                  <a:schemeClr val="accent2">
                    <a:alpha val="0"/>
                  </a:schemeClr>
                </a:gs>
              </a:gsLst>
              <a:lin ang="12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pic>
        <p:nvPicPr>
          <p:cNvPr id="3" name="Picture 2" descr="A diagram of a system&#10;&#10;Description automatically generated">
            <a:extLst>
              <a:ext uri="{FF2B5EF4-FFF2-40B4-BE49-F238E27FC236}">
                <a16:creationId xmlns:a16="http://schemas.microsoft.com/office/drawing/2014/main" id="{96A85B12-5A5C-7E05-91E0-95B4BA0050C1}"/>
              </a:ext>
            </a:extLst>
          </p:cNvPr>
          <p:cNvPicPr>
            <a:picLocks noChangeAspect="1"/>
          </p:cNvPicPr>
          <p:nvPr/>
        </p:nvPicPr>
        <p:blipFill>
          <a:blip r:embed="rId3"/>
          <a:srcRect r="796"/>
          <a:stretch/>
        </p:blipFill>
        <p:spPr>
          <a:xfrm>
            <a:off x="122716" y="115738"/>
            <a:ext cx="11938653" cy="6618898"/>
          </a:xfrm>
          <a:prstGeom prst="rect">
            <a:avLst/>
          </a:prstGeom>
        </p:spPr>
      </p:pic>
    </p:spTree>
    <p:extLst>
      <p:ext uri="{BB962C8B-B14F-4D97-AF65-F5344CB8AC3E}">
        <p14:creationId xmlns:p14="http://schemas.microsoft.com/office/powerpoint/2010/main" val="35959196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2AF3F-698A-AEEC-31C2-E7C68CE99F4C}"/>
              </a:ext>
            </a:extLst>
          </p:cNvPr>
          <p:cNvSpPr>
            <a:spLocks noGrp="1"/>
          </p:cNvSpPr>
          <p:nvPr>
            <p:ph type="ctrTitle"/>
          </p:nvPr>
        </p:nvSpPr>
        <p:spPr>
          <a:xfrm>
            <a:off x="0" y="156117"/>
            <a:ext cx="9144000" cy="728739"/>
          </a:xfrm>
        </p:spPr>
        <p:txBody>
          <a:bodyPr>
            <a:normAutofit/>
          </a:bodyPr>
          <a:lstStyle/>
          <a:p>
            <a:r>
              <a:rPr lang="en-US" sz="4400" dirty="0">
                <a:solidFill>
                  <a:srgbClr val="C00000"/>
                </a:solidFill>
              </a:rPr>
              <a:t>Financial&amp; Environmental Impact</a:t>
            </a:r>
          </a:p>
        </p:txBody>
      </p:sp>
      <p:sp>
        <p:nvSpPr>
          <p:cNvPr id="3" name="Subtitle 2">
            <a:extLst>
              <a:ext uri="{FF2B5EF4-FFF2-40B4-BE49-F238E27FC236}">
                <a16:creationId xmlns:a16="http://schemas.microsoft.com/office/drawing/2014/main" id="{5AF831BC-05DD-44BE-7B74-4FC1D5B921C3}"/>
              </a:ext>
            </a:extLst>
          </p:cNvPr>
          <p:cNvSpPr>
            <a:spLocks noGrp="1"/>
          </p:cNvSpPr>
          <p:nvPr>
            <p:ph type="subTitle" idx="1"/>
          </p:nvPr>
        </p:nvSpPr>
        <p:spPr>
          <a:xfrm>
            <a:off x="735980" y="1092820"/>
            <a:ext cx="9932020" cy="4683512"/>
          </a:xfrm>
        </p:spPr>
        <p:txBody>
          <a:bodyPr>
            <a:normAutofit/>
          </a:bodyPr>
          <a:lstStyle/>
          <a:p>
            <a:pPr algn="l"/>
            <a:r>
              <a:rPr lang="en-US" sz="2200" dirty="0"/>
              <a:t>H&amp;M’s innovations bring both financial and environmental benefits:</a:t>
            </a:r>
          </a:p>
          <a:p>
            <a:pPr algn="l"/>
            <a:r>
              <a:rPr lang="en-US" sz="2200" b="1" u="sng" dirty="0"/>
              <a:t>Financial Impacts</a:t>
            </a:r>
            <a:r>
              <a:rPr lang="en-US" sz="2200" dirty="0"/>
              <a:t>: By cutting costs on materials through recycling, reducing labor needs with automation, and increasing inventory turnover, H&amp;M achieves significant cost savings. Additionally, by enhancing the customer experience, it drives sales and builds brand loyalty.</a:t>
            </a:r>
          </a:p>
          <a:p>
            <a:pPr algn="l"/>
            <a:r>
              <a:rPr lang="en-US" sz="2200" b="1" u="sng" dirty="0"/>
              <a:t>Environmental Impacts</a:t>
            </a:r>
            <a:r>
              <a:rPr lang="en-US" sz="2200" dirty="0"/>
              <a:t>: Through its sustainability initiatives, H&amp;M has managed to reduce its carbon footprint by investing in energy-efficient practices and sustainable materials. The brand’s circular fashion approach helps reduce waste by encouraging recycling and reuse.</a:t>
            </a:r>
          </a:p>
          <a:p>
            <a:pPr algn="l"/>
            <a:r>
              <a:rPr lang="en-US" sz="2200" dirty="0"/>
              <a:t>These financial and environmental benefits make H&amp;M’s business model more resilient and contribute to its long-term growth in a market that increasingly values corporate responsibility.</a:t>
            </a:r>
          </a:p>
          <a:p>
            <a:endParaRPr lang="en-US" dirty="0"/>
          </a:p>
        </p:txBody>
      </p:sp>
    </p:spTree>
    <p:extLst>
      <p:ext uri="{BB962C8B-B14F-4D97-AF65-F5344CB8AC3E}">
        <p14:creationId xmlns:p14="http://schemas.microsoft.com/office/powerpoint/2010/main" val="26608059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graph&#10;&#10;Description automatically generated">
            <a:extLst>
              <a:ext uri="{FF2B5EF4-FFF2-40B4-BE49-F238E27FC236}">
                <a16:creationId xmlns:a16="http://schemas.microsoft.com/office/drawing/2014/main" id="{E9478FE9-DD3B-3EA1-32A4-EF6AC41A5F4B}"/>
              </a:ext>
            </a:extLst>
          </p:cNvPr>
          <p:cNvPicPr>
            <a:picLocks noChangeAspect="1"/>
          </p:cNvPicPr>
          <p:nvPr/>
        </p:nvPicPr>
        <p:blipFill>
          <a:blip r:embed="rId3"/>
          <a:stretch>
            <a:fillRect/>
          </a:stretch>
        </p:blipFill>
        <p:spPr>
          <a:xfrm>
            <a:off x="643467" y="1166200"/>
            <a:ext cx="10905066" cy="4525600"/>
          </a:xfrm>
          <a:prstGeom prst="rect">
            <a:avLst/>
          </a:prstGeom>
        </p:spPr>
      </p:pic>
    </p:spTree>
    <p:extLst>
      <p:ext uri="{BB962C8B-B14F-4D97-AF65-F5344CB8AC3E}">
        <p14:creationId xmlns:p14="http://schemas.microsoft.com/office/powerpoint/2010/main" val="23374544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diagram of steps and actions&#10;&#10;Description automatically generated">
            <a:extLst>
              <a:ext uri="{FF2B5EF4-FFF2-40B4-BE49-F238E27FC236}">
                <a16:creationId xmlns:a16="http://schemas.microsoft.com/office/drawing/2014/main" id="{8C6277E4-D802-A121-3B7E-107DD6BC153A}"/>
              </a:ext>
            </a:extLst>
          </p:cNvPr>
          <p:cNvPicPr>
            <a:picLocks noChangeAspect="1"/>
          </p:cNvPicPr>
          <p:nvPr/>
        </p:nvPicPr>
        <p:blipFill>
          <a:blip r:embed="rId2"/>
          <a:stretch>
            <a:fillRect/>
          </a:stretch>
        </p:blipFill>
        <p:spPr>
          <a:xfrm>
            <a:off x="961376" y="643466"/>
            <a:ext cx="10269248" cy="5571067"/>
          </a:xfrm>
          <a:prstGeom prst="rect">
            <a:avLst/>
          </a:prstGeom>
        </p:spPr>
      </p:pic>
    </p:spTree>
    <p:extLst>
      <p:ext uri="{BB962C8B-B14F-4D97-AF65-F5344CB8AC3E}">
        <p14:creationId xmlns:p14="http://schemas.microsoft.com/office/powerpoint/2010/main" val="36988558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descr="A screenshot of a report&#10;&#10;Description automatically generated">
            <a:extLst>
              <a:ext uri="{FF2B5EF4-FFF2-40B4-BE49-F238E27FC236}">
                <a16:creationId xmlns:a16="http://schemas.microsoft.com/office/drawing/2014/main" id="{75C5C4C4-39D9-E957-6091-7E0C573B0A0C}"/>
              </a:ext>
            </a:extLst>
          </p:cNvPr>
          <p:cNvPicPr>
            <a:picLocks noChangeAspect="1"/>
          </p:cNvPicPr>
          <p:nvPr/>
        </p:nvPicPr>
        <p:blipFill>
          <a:blip r:embed="rId2"/>
          <a:srcRect r="1315"/>
          <a:stretch/>
        </p:blipFill>
        <p:spPr>
          <a:xfrm>
            <a:off x="20" y="1282"/>
            <a:ext cx="12191980" cy="6856718"/>
          </a:xfrm>
          <a:prstGeom prst="rect">
            <a:avLst/>
          </a:prstGeom>
        </p:spPr>
      </p:pic>
    </p:spTree>
    <p:extLst>
      <p:ext uri="{BB962C8B-B14F-4D97-AF65-F5344CB8AC3E}">
        <p14:creationId xmlns:p14="http://schemas.microsoft.com/office/powerpoint/2010/main" val="37056486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white and black information&#10;&#10;Description automatically generated with medium confidence">
            <a:extLst>
              <a:ext uri="{FF2B5EF4-FFF2-40B4-BE49-F238E27FC236}">
                <a16:creationId xmlns:a16="http://schemas.microsoft.com/office/drawing/2014/main" id="{B9522D3B-E97E-36D4-F538-A433F2D8F685}"/>
              </a:ext>
            </a:extLst>
          </p:cNvPr>
          <p:cNvPicPr>
            <a:picLocks noChangeAspect="1"/>
          </p:cNvPicPr>
          <p:nvPr/>
        </p:nvPicPr>
        <p:blipFill>
          <a:blip r:embed="rId2"/>
          <a:srcRect r="6076" b="-1"/>
          <a:stretch/>
        </p:blipFill>
        <p:spPr>
          <a:xfrm>
            <a:off x="810629" y="643466"/>
            <a:ext cx="10570741" cy="5571067"/>
          </a:xfrm>
          <a:prstGeom prst="rect">
            <a:avLst/>
          </a:prstGeom>
        </p:spPr>
      </p:pic>
    </p:spTree>
    <p:extLst>
      <p:ext uri="{BB962C8B-B14F-4D97-AF65-F5344CB8AC3E}">
        <p14:creationId xmlns:p14="http://schemas.microsoft.com/office/powerpoint/2010/main" val="10367599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C35C0-0E1F-AC95-910B-22C64114535F}"/>
              </a:ext>
            </a:extLst>
          </p:cNvPr>
          <p:cNvSpPr>
            <a:spLocks noGrp="1"/>
          </p:cNvSpPr>
          <p:nvPr>
            <p:ph type="title"/>
          </p:nvPr>
        </p:nvSpPr>
        <p:spPr/>
        <p:txBody>
          <a:bodyPr/>
          <a:lstStyle/>
          <a:p>
            <a:r>
              <a:rPr lang="en-US" dirty="0">
                <a:solidFill>
                  <a:srgbClr val="C00000"/>
                </a:solidFill>
              </a:rPr>
              <a:t>Summary</a:t>
            </a:r>
          </a:p>
        </p:txBody>
      </p:sp>
      <p:sp>
        <p:nvSpPr>
          <p:cNvPr id="3" name="Content Placeholder 2">
            <a:extLst>
              <a:ext uri="{FF2B5EF4-FFF2-40B4-BE49-F238E27FC236}">
                <a16:creationId xmlns:a16="http://schemas.microsoft.com/office/drawing/2014/main" id="{69AF3AC4-6A7E-CCFF-4E88-BBB5F49593C6}"/>
              </a:ext>
            </a:extLst>
          </p:cNvPr>
          <p:cNvSpPr>
            <a:spLocks noGrp="1"/>
          </p:cNvSpPr>
          <p:nvPr>
            <p:ph idx="1"/>
          </p:nvPr>
        </p:nvSpPr>
        <p:spPr>
          <a:xfrm>
            <a:off x="838200" y="1558636"/>
            <a:ext cx="10515600" cy="4743018"/>
          </a:xfrm>
        </p:spPr>
        <p:txBody>
          <a:bodyPr>
            <a:normAutofit/>
          </a:bodyPr>
          <a:lstStyle/>
          <a:p>
            <a:pPr marL="0" indent="0">
              <a:buNone/>
            </a:pPr>
            <a:r>
              <a:rPr lang="en-US" sz="2200" b="1" u="sng" dirty="0"/>
              <a:t>Key Insights</a:t>
            </a:r>
            <a:r>
              <a:rPr lang="en-US" sz="2200" dirty="0"/>
              <a:t>: H&amp;M’s integration of sustainability and technology demonstrates how operational innovations can enhance both profitability and brand reputation. Automated checkout, sustainability in supply chains, and demand forecasting are valuable tools that contribute to H&amp;M’s success.</a:t>
            </a:r>
          </a:p>
          <a:p>
            <a:pPr marL="0" indent="0">
              <a:buNone/>
            </a:pPr>
            <a:r>
              <a:rPr lang="en-US" sz="2200" b="1" u="sng" dirty="0"/>
              <a:t>Implications for the Fashion Retail Industry</a:t>
            </a:r>
            <a:r>
              <a:rPr lang="en-US" sz="2200" dirty="0"/>
              <a:t>: H&amp;M’s practices could serve as a model for other retailers. By balancing profitability with sustainability, H&amp;M has set an example for the industry on how to respond to consumer demands for ethical and efficient business practices.</a:t>
            </a:r>
          </a:p>
          <a:p>
            <a:pPr marL="0" indent="0" algn="ctr">
              <a:buNone/>
            </a:pPr>
            <a:r>
              <a:rPr lang="en-US" sz="2400" b="1" u="sng" dirty="0"/>
              <a:t>Final Thoughts</a:t>
            </a:r>
          </a:p>
          <a:p>
            <a:pPr marL="0" indent="0" algn="ctr">
              <a:buNone/>
            </a:pPr>
            <a:r>
              <a:rPr lang="en-US" sz="2200" dirty="0"/>
              <a:t>As H&amp;M continues to scale these initiatives, it will likely face challenges, especially as it expands sustainability efforts. However, its commitment to innovation has proven beneficial, and these practices are essential for H&amp;M to remain competitive and relevant.</a:t>
            </a:r>
          </a:p>
          <a:p>
            <a:endParaRPr lang="en-US" dirty="0"/>
          </a:p>
        </p:txBody>
      </p:sp>
    </p:spTree>
    <p:extLst>
      <p:ext uri="{BB962C8B-B14F-4D97-AF65-F5344CB8AC3E}">
        <p14:creationId xmlns:p14="http://schemas.microsoft.com/office/powerpoint/2010/main" val="12382297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descr="Abstract blurred background of department store">
            <a:extLst>
              <a:ext uri="{FF2B5EF4-FFF2-40B4-BE49-F238E27FC236}">
                <a16:creationId xmlns:a16="http://schemas.microsoft.com/office/drawing/2014/main" id="{63197711-FC6F-C2C0-6739-67AFFE6FFCA3}"/>
              </a:ext>
            </a:extLst>
          </p:cNvPr>
          <p:cNvPicPr>
            <a:picLocks noChangeAspect="1"/>
          </p:cNvPicPr>
          <p:nvPr/>
        </p:nvPicPr>
        <p:blipFill>
          <a:blip r:embed="rId2"/>
          <a:srcRect r="23298" b="9091"/>
          <a:stretch/>
        </p:blipFill>
        <p:spPr>
          <a:xfrm>
            <a:off x="3523488" y="10"/>
            <a:ext cx="8668512" cy="6857990"/>
          </a:xfrm>
          <a:prstGeom prst="rect">
            <a:avLst/>
          </a:prstGeom>
        </p:spPr>
      </p:pic>
      <p:sp>
        <p:nvSpPr>
          <p:cNvPr id="24" name="Rectangle 23">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74F2B55E-18B2-ECA7-1A2F-2FF32EF2F498}"/>
              </a:ext>
            </a:extLst>
          </p:cNvPr>
          <p:cNvSpPr txBox="1">
            <a:spLocks noGrp="1"/>
          </p:cNvSpPr>
          <p:nvPr>
            <p:ph type="ctrTitle"/>
          </p:nvPr>
        </p:nvSpPr>
        <p:spPr>
          <a:xfrm>
            <a:off x="342623" y="1726855"/>
            <a:ext cx="4023360" cy="2534666"/>
          </a:xfrm>
          <a:prstGeom prst="rect">
            <a:avLst/>
          </a:prstGeom>
        </p:spPr>
        <p:txBody>
          <a:bodyPr anchor="b">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rPr>
              <a:t>H&amp;M’s Operational Innovations in the Fashion Retail Industry </a:t>
            </a:r>
          </a:p>
        </p:txBody>
      </p:sp>
      <p:sp>
        <p:nvSpPr>
          <p:cNvPr id="3" name="Subtitle 2">
            <a:extLst>
              <a:ext uri="{FF2B5EF4-FFF2-40B4-BE49-F238E27FC236}">
                <a16:creationId xmlns:a16="http://schemas.microsoft.com/office/drawing/2014/main" id="{A8C7CC66-EC14-4A1D-3EE3-90DA192F194C}"/>
              </a:ext>
            </a:extLst>
          </p:cNvPr>
          <p:cNvSpPr>
            <a:spLocks noGrp="1"/>
          </p:cNvSpPr>
          <p:nvPr>
            <p:ph type="subTitle" idx="1"/>
          </p:nvPr>
        </p:nvSpPr>
        <p:spPr>
          <a:xfrm>
            <a:off x="477980" y="4872922"/>
            <a:ext cx="4023359" cy="1208141"/>
          </a:xfrm>
        </p:spPr>
        <p:txBody>
          <a:bodyPr>
            <a:normAutofit/>
          </a:bodyPr>
          <a:lstStyle/>
          <a:p>
            <a:pPr algn="l"/>
            <a:r>
              <a:rPr lang="en-US" dirty="0"/>
              <a:t>“Leveraging sustainability, Technology, and Demand Forecasting for Efficiency”</a:t>
            </a:r>
          </a:p>
          <a:p>
            <a:pPr algn="l"/>
            <a:endParaRPr lang="en-US" sz="2000" dirty="0"/>
          </a:p>
        </p:txBody>
      </p:sp>
      <p:sp>
        <p:nvSpPr>
          <p:cNvPr id="26" name="Rectangle 2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8" name="Rectangle 2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5981437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400"/>
                                        <p:tgtEl>
                                          <p:spTgt spid="6"/>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A902B-ACFB-51F6-5448-EAC734416E19}"/>
              </a:ext>
            </a:extLst>
          </p:cNvPr>
          <p:cNvSpPr>
            <a:spLocks noGrp="1"/>
          </p:cNvSpPr>
          <p:nvPr>
            <p:ph type="title"/>
          </p:nvPr>
        </p:nvSpPr>
        <p:spPr/>
        <p:txBody>
          <a:bodyPr/>
          <a:lstStyle/>
          <a:p>
            <a:r>
              <a:rPr lang="en-US" dirty="0">
                <a:solidFill>
                  <a:srgbClr val="C00000"/>
                </a:solidFill>
              </a:rPr>
              <a:t>References</a:t>
            </a:r>
          </a:p>
        </p:txBody>
      </p:sp>
      <p:sp>
        <p:nvSpPr>
          <p:cNvPr id="3" name="Content Placeholder 2">
            <a:extLst>
              <a:ext uri="{FF2B5EF4-FFF2-40B4-BE49-F238E27FC236}">
                <a16:creationId xmlns:a16="http://schemas.microsoft.com/office/drawing/2014/main" id="{62FAAEAF-7C0F-94BF-0FB0-7180EF64931F}"/>
              </a:ext>
            </a:extLst>
          </p:cNvPr>
          <p:cNvSpPr>
            <a:spLocks noGrp="1"/>
          </p:cNvSpPr>
          <p:nvPr>
            <p:ph idx="1"/>
          </p:nvPr>
        </p:nvSpPr>
        <p:spPr/>
        <p:txBody>
          <a:bodyPr>
            <a:normAutofit/>
          </a:bodyPr>
          <a:lstStyle/>
          <a:p>
            <a:pPr marL="0" indent="0">
              <a:buNone/>
            </a:pPr>
            <a:r>
              <a:rPr lang="en-US" sz="2200" dirty="0"/>
              <a:t>Here are the sources we used in our research:</a:t>
            </a:r>
          </a:p>
          <a:p>
            <a:pPr marL="0" indent="0">
              <a:buNone/>
            </a:pPr>
            <a:endParaRPr lang="en-US" sz="2200" dirty="0"/>
          </a:p>
          <a:p>
            <a:pPr marL="0" marR="0" indent="0">
              <a:spcBef>
                <a:spcPts val="0"/>
              </a:spcBef>
              <a:spcAft>
                <a:spcPts val="0"/>
              </a:spcAft>
              <a:buNone/>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Below are the reports of previous years sustainability report:</a:t>
            </a:r>
          </a:p>
          <a:p>
            <a:pPr>
              <a:spcBef>
                <a:spcPts val="0"/>
              </a:spcBef>
              <a:buFont typeface="Wingdings" pitchFamily="2" charset="2"/>
              <a:buChar char="§"/>
            </a:pPr>
            <a:r>
              <a:rPr lang="en-US" sz="1800" u="sng" kern="100" dirty="0">
                <a:solidFill>
                  <a:schemeClr val="accent2">
                    <a:lumMod val="75000"/>
                  </a:schemeClr>
                </a:solidFill>
                <a:effectLst/>
                <a:latin typeface="Aptos" panose="020B0004020202020204" pitchFamily="34" charset="0"/>
                <a:ea typeface="Aptos" panose="020B0004020202020204" pitchFamily="34" charset="0"/>
                <a:cs typeface="Times New Roman" panose="02020603050405020304" pitchFamily="18" charset="0"/>
                <a:hlinkClick r:id="rId2">
                  <a:extLst>
                    <a:ext uri="{A12FA001-AC4F-418D-AE19-62706E023703}">
                      <ahyp:hlinkClr xmlns:ahyp="http://schemas.microsoft.com/office/drawing/2018/hyperlinkcolor" val="tx"/>
                    </a:ext>
                  </a:extLst>
                </a:hlinkClick>
              </a:rPr>
              <a:t>Sustainability Report 2023</a:t>
            </a:r>
            <a:endParaRPr lang="en-US" sz="1800" u="sng" kern="100" dirty="0">
              <a:solidFill>
                <a:schemeClr val="accent2">
                  <a:lumMod val="75000"/>
                </a:schemeClr>
              </a:solidFill>
              <a:effectLst/>
              <a:latin typeface="Aptos" panose="020B0004020202020204" pitchFamily="34" charset="0"/>
              <a:ea typeface="Aptos" panose="020B0004020202020204" pitchFamily="34" charset="0"/>
              <a:cs typeface="Times New Roman" panose="02020603050405020304" pitchFamily="18" charset="0"/>
            </a:endParaRPr>
          </a:p>
          <a:p>
            <a:pPr>
              <a:spcBef>
                <a:spcPts val="0"/>
              </a:spcBef>
              <a:buFont typeface="Wingdings" pitchFamily="2" charset="2"/>
              <a:buChar char="§"/>
            </a:pPr>
            <a:r>
              <a:rPr lang="en-US" sz="1800" u="sng" kern="100" dirty="0">
                <a:solidFill>
                  <a:schemeClr val="accent2">
                    <a:lumMod val="75000"/>
                  </a:schemeClr>
                </a:solidFill>
                <a:effectLst/>
                <a:latin typeface="Aptos" panose="020B0004020202020204" pitchFamily="34" charset="0"/>
                <a:ea typeface="Aptos" panose="020B0004020202020204"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Sustainability Report 2022</a:t>
            </a:r>
            <a:endParaRPr lang="en-US" sz="1800" u="sng" kern="100" dirty="0">
              <a:solidFill>
                <a:schemeClr val="accent2">
                  <a:lumMod val="75000"/>
                </a:schemeClr>
              </a:solidFill>
              <a:effectLst/>
              <a:latin typeface="Aptos" panose="020B0004020202020204" pitchFamily="34" charset="0"/>
              <a:ea typeface="Aptos" panose="020B0004020202020204" pitchFamily="34" charset="0"/>
              <a:cs typeface="Times New Roman" panose="02020603050405020304" pitchFamily="18" charset="0"/>
            </a:endParaRPr>
          </a:p>
          <a:p>
            <a:pPr>
              <a:spcBef>
                <a:spcPts val="0"/>
              </a:spcBef>
              <a:buFont typeface="Wingdings" pitchFamily="2" charset="2"/>
              <a:buChar char="§"/>
            </a:pPr>
            <a:endParaRPr lang="en-US" sz="1800" u="sng" kern="100" dirty="0">
              <a:solidFill>
                <a:srgbClr val="467886"/>
              </a:solidFill>
              <a:latin typeface="Aptos" panose="020B0004020202020204" pitchFamily="34" charset="0"/>
              <a:ea typeface="Aptos" panose="020B0004020202020204" pitchFamily="34" charset="0"/>
              <a:cs typeface="Times New Roman" panose="02020603050405020304" pitchFamily="18" charset="0"/>
            </a:endParaRPr>
          </a:p>
          <a:p>
            <a:pPr marL="0" marR="0" indent="0">
              <a:spcBef>
                <a:spcPts val="0"/>
              </a:spcBef>
              <a:spcAft>
                <a:spcPts val="0"/>
              </a:spcAft>
              <a:buNone/>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Below are the references:</a:t>
            </a:r>
          </a:p>
          <a:p>
            <a:pPr marR="0">
              <a:spcBef>
                <a:spcPts val="0"/>
              </a:spcBef>
              <a:spcAft>
                <a:spcPts val="0"/>
              </a:spcAft>
              <a:buFont typeface="Wingdings" pitchFamily="2" charset="2"/>
              <a:buChar char="§"/>
            </a:pPr>
            <a:r>
              <a:rPr lang="en-US" sz="1800" u="sng" kern="100" dirty="0">
                <a:solidFill>
                  <a:schemeClr val="accent2">
                    <a:lumMod val="75000"/>
                  </a:schemeClr>
                </a:solidFill>
                <a:effectLst/>
                <a:latin typeface="Aptos" panose="020B0004020202020204" pitchFamily="34" charset="0"/>
                <a:ea typeface="Aptos" panose="020B0004020202020204" pitchFamily="34" charset="0"/>
                <a:cs typeface="Times New Roman" panose="02020603050405020304" pitchFamily="18" charset="0"/>
                <a:hlinkClick r:id="rId4" tooltip="Insight Into Supply Chain Strategy">
                  <a:extLst>
                    <a:ext uri="{A12FA001-AC4F-418D-AE19-62706E023703}">
                      <ahyp:hlinkClr xmlns:ahyp="http://schemas.microsoft.com/office/drawing/2018/hyperlinkcolor" val="tx"/>
                    </a:ext>
                  </a:extLst>
                </a:hlinkClick>
              </a:rPr>
              <a:t>Insight</a:t>
            </a:r>
            <a:r>
              <a:rPr lang="en-US" sz="1800" u="sng" kern="100" dirty="0">
                <a:solidFill>
                  <a:schemeClr val="accent2">
                    <a:lumMod val="75000"/>
                  </a:schemeClr>
                </a:solidFill>
                <a:latin typeface="Aptos" panose="020B0004020202020204" pitchFamily="34" charset="0"/>
                <a:ea typeface="Aptos" panose="020B0004020202020204" pitchFamily="34" charset="0"/>
                <a:cs typeface="Times New Roman" panose="02020603050405020304" pitchFamily="18" charset="0"/>
                <a:hlinkClick r:id="rId4" tooltip="Insight Into Supply Chain Strategy">
                  <a:extLst>
                    <a:ext uri="{A12FA001-AC4F-418D-AE19-62706E023703}">
                      <ahyp:hlinkClr xmlns:ahyp="http://schemas.microsoft.com/office/drawing/2018/hyperlinkcolor" val="tx"/>
                    </a:ext>
                  </a:extLst>
                </a:hlinkClick>
              </a:rPr>
              <a:t> </a:t>
            </a:r>
            <a:r>
              <a:rPr lang="en-US" sz="1800" u="sng" kern="100" dirty="0">
                <a:solidFill>
                  <a:schemeClr val="accent2">
                    <a:lumMod val="75000"/>
                  </a:schemeClr>
                </a:solidFill>
                <a:effectLst/>
                <a:latin typeface="Aptos" panose="020B0004020202020204" pitchFamily="34" charset="0"/>
                <a:ea typeface="Aptos" panose="020B0004020202020204" pitchFamily="34" charset="0"/>
                <a:cs typeface="Times New Roman" panose="02020603050405020304" pitchFamily="18" charset="0"/>
                <a:hlinkClick r:id="rId4" tooltip="Insight Into Supply Chain Strategy">
                  <a:extLst>
                    <a:ext uri="{A12FA001-AC4F-418D-AE19-62706E023703}">
                      <ahyp:hlinkClr xmlns:ahyp="http://schemas.microsoft.com/office/drawing/2018/hyperlinkcolor" val="tx"/>
                    </a:ext>
                  </a:extLst>
                </a:hlinkClick>
              </a:rPr>
              <a:t>into Supply chain Strategy</a:t>
            </a:r>
            <a:endParaRPr lang="en-US" sz="1800" kern="100" dirty="0">
              <a:solidFill>
                <a:schemeClr val="accent2">
                  <a:lumMod val="75000"/>
                </a:schemeClr>
              </a:solidFill>
              <a:effectLst/>
              <a:latin typeface="Aptos" panose="020B0004020202020204" pitchFamily="34" charset="0"/>
              <a:ea typeface="Aptos" panose="020B0004020202020204" pitchFamily="34" charset="0"/>
              <a:cs typeface="Times New Roman" panose="02020603050405020304" pitchFamily="18" charset="0"/>
            </a:endParaRPr>
          </a:p>
          <a:p>
            <a:pPr>
              <a:spcBef>
                <a:spcPts val="0"/>
              </a:spcBef>
              <a:buFont typeface="Wingdings" pitchFamily="2" charset="2"/>
              <a:buChar char="§"/>
            </a:pPr>
            <a:r>
              <a:rPr lang="en-US" sz="1800" kern="100" dirty="0">
                <a:solidFill>
                  <a:schemeClr val="accent2">
                    <a:lumMod val="75000"/>
                  </a:schemeClr>
                </a:solidFill>
                <a:effectLst/>
                <a:latin typeface="Aptos" panose="020B0004020202020204" pitchFamily="34" charset="0"/>
                <a:ea typeface="Aptos" panose="020B0004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Sustainability Disclosure</a:t>
            </a:r>
            <a:endParaRPr lang="en-US" sz="1800" kern="100" dirty="0">
              <a:solidFill>
                <a:schemeClr val="accent2">
                  <a:lumMod val="75000"/>
                </a:schemeClr>
              </a:solidFill>
              <a:effectLst/>
              <a:latin typeface="Aptos" panose="020B0004020202020204" pitchFamily="34" charset="0"/>
              <a:ea typeface="Aptos" panose="020B0004020202020204" pitchFamily="34" charset="0"/>
              <a:cs typeface="Times New Roman" panose="02020603050405020304" pitchFamily="18" charset="0"/>
            </a:endParaRPr>
          </a:p>
          <a:p>
            <a:pPr marR="0">
              <a:spcBef>
                <a:spcPts val="0"/>
              </a:spcBef>
              <a:spcAft>
                <a:spcPts val="0"/>
              </a:spcAft>
              <a:buFont typeface="Wingdings" pitchFamily="2" charset="2"/>
              <a:buChar char="§"/>
            </a:pPr>
            <a:r>
              <a:rPr lang="en-US" sz="1800" u="sng" kern="100" dirty="0">
                <a:solidFill>
                  <a:schemeClr val="accent2">
                    <a:lumMod val="75000"/>
                  </a:schemeClr>
                </a:solidFill>
                <a:effectLst/>
                <a:latin typeface="Aptos" panose="020B0004020202020204" pitchFamily="34" charset="0"/>
                <a:ea typeface="Aptos" panose="020B0004020202020204" pitchFamily="34" charset="0"/>
                <a:cs typeface="Times New Roman" panose="02020603050405020304" pitchFamily="18" charset="0"/>
                <a:hlinkClick r:id="rId6">
                  <a:extLst>
                    <a:ext uri="{A12FA001-AC4F-418D-AE19-62706E023703}">
                      <ahyp:hlinkClr xmlns:ahyp="http://schemas.microsoft.com/office/drawing/2018/hyperlinkcolor" val="tx"/>
                    </a:ext>
                  </a:extLst>
                </a:hlinkClick>
              </a:rPr>
              <a:t>H&amp;M goes Digital</a:t>
            </a:r>
            <a:r>
              <a:rPr lang="en-US" sz="1800" kern="100" dirty="0">
                <a:solidFill>
                  <a:schemeClr val="accent2">
                    <a:lumMod val="75000"/>
                  </a:schemeClr>
                </a:solidFill>
                <a:effectLst/>
                <a:latin typeface="Aptos" panose="020B0004020202020204" pitchFamily="34" charset="0"/>
                <a:ea typeface="Aptos" panose="020B0004020202020204" pitchFamily="34" charset="0"/>
                <a:cs typeface="Times New Roman" panose="02020603050405020304" pitchFamily="18" charset="0"/>
              </a:rPr>
              <a:t>.</a:t>
            </a:r>
          </a:p>
          <a:p>
            <a:pPr marR="0">
              <a:spcBef>
                <a:spcPts val="0"/>
              </a:spcBef>
              <a:spcAft>
                <a:spcPts val="0"/>
              </a:spcAft>
              <a:buFont typeface="Wingdings" pitchFamily="2" charset="2"/>
              <a:buChar char="§"/>
            </a:pPr>
            <a:r>
              <a:rPr lang="en-US" sz="1800" u="sng" kern="100" dirty="0">
                <a:solidFill>
                  <a:schemeClr val="accent2">
                    <a:lumMod val="75000"/>
                  </a:schemeClr>
                </a:solidFill>
                <a:effectLst/>
                <a:latin typeface="Aptos" panose="020B0004020202020204" pitchFamily="34" charset="0"/>
                <a:ea typeface="Aptos" panose="020B0004020202020204" pitchFamily="34" charset="0"/>
                <a:cs typeface="Times New Roman" panose="02020603050405020304" pitchFamily="18" charset="0"/>
                <a:hlinkClick r:id="rId7">
                  <a:extLst>
                    <a:ext uri="{A12FA001-AC4F-418D-AE19-62706E023703}">
                      <ahyp:hlinkClr xmlns:ahyp="http://schemas.microsoft.com/office/drawing/2018/hyperlinkcolor" val="tx"/>
                    </a:ext>
                  </a:extLst>
                </a:hlinkClick>
              </a:rPr>
              <a:t>H&amp;M Strategy</a:t>
            </a:r>
            <a:r>
              <a:rPr lang="en-US" sz="1800" kern="100" dirty="0">
                <a:solidFill>
                  <a:schemeClr val="accent2">
                    <a:lumMod val="75000"/>
                  </a:schemeClr>
                </a:solidFill>
                <a:effectLst/>
                <a:latin typeface="Aptos" panose="020B0004020202020204" pitchFamily="34" charset="0"/>
                <a:ea typeface="Aptos" panose="020B0004020202020204" pitchFamily="34" charset="0"/>
                <a:cs typeface="Times New Roman" panose="02020603050405020304" pitchFamily="18" charset="0"/>
              </a:rPr>
              <a:t>.</a:t>
            </a:r>
          </a:p>
          <a:p>
            <a:pPr marR="0">
              <a:spcBef>
                <a:spcPts val="0"/>
              </a:spcBef>
              <a:spcAft>
                <a:spcPts val="0"/>
              </a:spcAft>
              <a:buFont typeface="Wingdings" pitchFamily="2" charset="2"/>
              <a:buChar char="§"/>
            </a:pPr>
            <a:r>
              <a:rPr lang="en-US" sz="1800" u="sng" dirty="0">
                <a:solidFill>
                  <a:schemeClr val="accent2">
                    <a:lumMod val="75000"/>
                  </a:schemeClr>
                </a:solidFill>
                <a:effectLst/>
                <a:latin typeface="Aptos" panose="020B0004020202020204" pitchFamily="34" charset="0"/>
                <a:ea typeface="Aptos" panose="020B0004020202020204" pitchFamily="34" charset="0"/>
                <a:cs typeface="Times New Roman" panose="02020603050405020304" pitchFamily="18" charset="0"/>
                <a:hlinkClick r:id="rId8">
                  <a:extLst>
                    <a:ext uri="{A12FA001-AC4F-418D-AE19-62706E023703}">
                      <ahyp:hlinkClr xmlns:ahyp="http://schemas.microsoft.com/office/drawing/2018/hyperlinkcolor" val="tx"/>
                    </a:ext>
                  </a:extLst>
                </a:hlinkClick>
              </a:rPr>
              <a:t>An Analysis Of Supply Chain Management</a:t>
            </a:r>
            <a:endParaRPr lang="en-US" sz="1800" u="sng" dirty="0">
              <a:solidFill>
                <a:schemeClr val="accent2">
                  <a:lumMod val="75000"/>
                </a:schemeClr>
              </a:solidFill>
              <a:effectLst/>
              <a:latin typeface="Aptos" panose="020B0004020202020204" pitchFamily="34" charset="0"/>
              <a:ea typeface="Aptos" panose="020B0004020202020204" pitchFamily="34" charset="0"/>
              <a:cs typeface="Times New Roman" panose="02020603050405020304" pitchFamily="18" charset="0"/>
            </a:endParaRPr>
          </a:p>
          <a:p>
            <a:pPr marR="0">
              <a:spcBef>
                <a:spcPts val="0"/>
              </a:spcBef>
              <a:spcAft>
                <a:spcPts val="0"/>
              </a:spcAft>
              <a:buFont typeface="Wingdings" pitchFamily="2" charset="2"/>
              <a:buChar char="§"/>
            </a:pPr>
            <a:r>
              <a:rPr lang="en-US" sz="1800" u="sng" kern="100" dirty="0">
                <a:solidFill>
                  <a:schemeClr val="accent2">
                    <a:lumMod val="75000"/>
                  </a:schemeClr>
                </a:solidFill>
                <a:latin typeface="Aptos" panose="020B0004020202020204" pitchFamily="34" charset="0"/>
                <a:ea typeface="Aptos" panose="020B0004020202020204" pitchFamily="34" charset="0"/>
                <a:cs typeface="Times New Roman" panose="02020603050405020304" pitchFamily="18" charset="0"/>
                <a:hlinkClick r:id="rId9">
                  <a:extLst>
                    <a:ext uri="{A12FA001-AC4F-418D-AE19-62706E023703}">
                      <ahyp:hlinkClr xmlns:ahyp="http://schemas.microsoft.com/office/drawing/2018/hyperlinkcolor" val="tx"/>
                    </a:ext>
                  </a:extLst>
                </a:hlinkClick>
              </a:rPr>
              <a:t>Tech enabled shopping experiences</a:t>
            </a:r>
            <a:endParaRPr lang="en-US" sz="1800" u="sng" kern="100" dirty="0">
              <a:solidFill>
                <a:schemeClr val="accent2">
                  <a:lumMod val="75000"/>
                </a:schemeClr>
              </a:solidFill>
              <a:latin typeface="Aptos" panose="020B0004020202020204" pitchFamily="34" charset="0"/>
              <a:ea typeface="Aptos" panose="020B0004020202020204" pitchFamily="34" charset="0"/>
              <a:cs typeface="Times New Roman" panose="02020603050405020304" pitchFamily="18" charset="0"/>
            </a:endParaRPr>
          </a:p>
          <a:p>
            <a:pPr marR="0">
              <a:spcBef>
                <a:spcPts val="0"/>
              </a:spcBef>
              <a:spcAft>
                <a:spcPts val="0"/>
              </a:spcAft>
              <a:buFont typeface="Wingdings" pitchFamily="2" charset="2"/>
              <a:buChar char="§"/>
            </a:pPr>
            <a:r>
              <a:rPr lang="en-US" sz="1800" u="sng" kern="100" dirty="0">
                <a:solidFill>
                  <a:schemeClr val="accent2">
                    <a:lumMod val="75000"/>
                  </a:schemeClr>
                </a:solidFill>
                <a:effectLst/>
                <a:latin typeface="Aptos" panose="020B0004020202020204" pitchFamily="34" charset="0"/>
                <a:ea typeface="Aptos" panose="020B0004020202020204" pitchFamily="34" charset="0"/>
                <a:cs typeface="Times New Roman" panose="02020603050405020304" pitchFamily="18" charset="0"/>
                <a:hlinkClick r:id="rId10">
                  <a:extLst>
                    <a:ext uri="{A12FA001-AC4F-418D-AE19-62706E023703}">
                      <ahyp:hlinkClr xmlns:ahyp="http://schemas.microsoft.com/office/drawing/2018/hyperlinkcolor" val="tx"/>
                    </a:ext>
                  </a:extLst>
                </a:hlinkClick>
              </a:rPr>
              <a:t>Sustainability &amp; Circulatory</a:t>
            </a:r>
            <a:endParaRPr lang="en-US" sz="1800" kern="100" dirty="0">
              <a:solidFill>
                <a:schemeClr val="accent2">
                  <a:lumMod val="75000"/>
                </a:schemeClr>
              </a:solidFill>
              <a:effectLst/>
              <a:latin typeface="Aptos" panose="020B0004020202020204" pitchFamily="34" charset="0"/>
              <a:ea typeface="Aptos" panose="020B0004020202020204" pitchFamily="34" charset="0"/>
              <a:cs typeface="Times New Roman" panose="02020603050405020304" pitchFamily="18" charset="0"/>
            </a:endParaRPr>
          </a:p>
          <a:p>
            <a:pPr marL="0" indent="0">
              <a:spcBef>
                <a:spcPts val="0"/>
              </a:spcBef>
              <a:buNone/>
            </a:pPr>
            <a:endParaRPr lang="en-US" sz="1800" kern="100" dirty="0">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9827114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red sign with white text&#10;&#10;Description automatically generated">
            <a:extLst>
              <a:ext uri="{FF2B5EF4-FFF2-40B4-BE49-F238E27FC236}">
                <a16:creationId xmlns:a16="http://schemas.microsoft.com/office/drawing/2014/main" id="{9D192444-1F05-94AD-983D-1C8308FB38DA}"/>
              </a:ext>
            </a:extLst>
          </p:cNvPr>
          <p:cNvPicPr>
            <a:picLocks noChangeAspect="1"/>
          </p:cNvPicPr>
          <p:nvPr/>
        </p:nvPicPr>
        <p:blipFill>
          <a:blip r:embed="rId3"/>
          <a:srcRect l="9761"/>
          <a:stretch/>
        </p:blipFill>
        <p:spPr>
          <a:xfrm>
            <a:off x="20" y="1282"/>
            <a:ext cx="12191980" cy="6856718"/>
          </a:xfrm>
          <a:prstGeom prst="rect">
            <a:avLst/>
          </a:prstGeom>
        </p:spPr>
      </p:pic>
    </p:spTree>
    <p:extLst>
      <p:ext uri="{BB962C8B-B14F-4D97-AF65-F5344CB8AC3E}">
        <p14:creationId xmlns:p14="http://schemas.microsoft.com/office/powerpoint/2010/main" val="37995191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45805-69BE-AE4E-BAB9-FC9B8A2411FC}"/>
              </a:ext>
            </a:extLst>
          </p:cNvPr>
          <p:cNvSpPr>
            <a:spLocks noGrp="1"/>
          </p:cNvSpPr>
          <p:nvPr>
            <p:ph type="ctrTitle"/>
          </p:nvPr>
        </p:nvSpPr>
        <p:spPr>
          <a:xfrm>
            <a:off x="197005" y="323383"/>
            <a:ext cx="11389112" cy="1226635"/>
          </a:xfrm>
        </p:spPr>
        <p:txBody>
          <a:bodyPr/>
          <a:lstStyle/>
          <a:p>
            <a:pPr algn="l"/>
            <a:r>
              <a:rPr lang="en-US" dirty="0">
                <a:solidFill>
                  <a:srgbClr val="C00000"/>
                </a:solidFill>
              </a:rPr>
              <a:t>H&amp;M’s Operational Innovations</a:t>
            </a:r>
          </a:p>
        </p:txBody>
      </p:sp>
      <p:sp>
        <p:nvSpPr>
          <p:cNvPr id="3" name="Subtitle 2">
            <a:extLst>
              <a:ext uri="{FF2B5EF4-FFF2-40B4-BE49-F238E27FC236}">
                <a16:creationId xmlns:a16="http://schemas.microsoft.com/office/drawing/2014/main" id="{9180B2D5-A8E2-4F3D-E6A7-D6C35025F6EB}"/>
              </a:ext>
            </a:extLst>
          </p:cNvPr>
          <p:cNvSpPr>
            <a:spLocks noGrp="1"/>
          </p:cNvSpPr>
          <p:nvPr>
            <p:ph type="subTitle" idx="1"/>
          </p:nvPr>
        </p:nvSpPr>
        <p:spPr>
          <a:xfrm>
            <a:off x="197005" y="1550018"/>
            <a:ext cx="11389111" cy="4772723"/>
          </a:xfrm>
        </p:spPr>
        <p:txBody>
          <a:bodyPr>
            <a:normAutofit/>
          </a:bodyPr>
          <a:lstStyle/>
          <a:p>
            <a:pPr algn="l"/>
            <a:r>
              <a:rPr lang="en-US" dirty="0"/>
              <a:t>H&amp;M is a global leader in the fast-fashion industry, known not only for its affordable and trendy clothing but also for its commitment to operational excellence. The company stands out for integrating sustainability, customer experience, and advanced technology into its retail operations.</a:t>
            </a:r>
          </a:p>
          <a:p>
            <a:pPr algn="l"/>
            <a:r>
              <a:rPr lang="en-US" dirty="0"/>
              <a:t>In this presentation, we will focus on three main areas where H&amp;M has innovated:</a:t>
            </a:r>
          </a:p>
          <a:p>
            <a:pPr algn="l"/>
            <a:r>
              <a:rPr lang="en-US" dirty="0"/>
              <a:t>~ Sustainability in the supply chain: through recycling, responsible sourcing, and sustainable materials.</a:t>
            </a:r>
          </a:p>
          <a:p>
            <a:pPr algn="l"/>
            <a:r>
              <a:rPr lang="en-US" dirty="0"/>
              <a:t>~ Automated checkout and mobile payment options: implemented to streamline the shopping experience.</a:t>
            </a:r>
          </a:p>
          <a:p>
            <a:pPr algn="l"/>
            <a:r>
              <a:rPr lang="en-US" dirty="0"/>
              <a:t>~ Demand forecasting: using data analytics to manage inventory and meet consumer demands.</a:t>
            </a:r>
          </a:p>
        </p:txBody>
      </p:sp>
    </p:spTree>
    <p:extLst>
      <p:ext uri="{BB962C8B-B14F-4D97-AF65-F5344CB8AC3E}">
        <p14:creationId xmlns:p14="http://schemas.microsoft.com/office/powerpoint/2010/main" val="32765680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D67E7-FD2B-AED3-78B6-17147BBFE079}"/>
              </a:ext>
            </a:extLst>
          </p:cNvPr>
          <p:cNvSpPr>
            <a:spLocks noGrp="1"/>
          </p:cNvSpPr>
          <p:nvPr>
            <p:ph type="ctrTitle"/>
          </p:nvPr>
        </p:nvSpPr>
        <p:spPr>
          <a:xfrm>
            <a:off x="286215" y="440364"/>
            <a:ext cx="10381785" cy="817949"/>
          </a:xfrm>
        </p:spPr>
        <p:txBody>
          <a:bodyPr>
            <a:normAutofit/>
          </a:bodyPr>
          <a:lstStyle/>
          <a:p>
            <a:r>
              <a:rPr lang="en-US" sz="4400" dirty="0">
                <a:solidFill>
                  <a:srgbClr val="C00000"/>
                </a:solidFill>
              </a:rPr>
              <a:t>~ Sustainability Initiatives in the Supply Chain</a:t>
            </a:r>
          </a:p>
        </p:txBody>
      </p:sp>
      <p:sp>
        <p:nvSpPr>
          <p:cNvPr id="3" name="Subtitle 2">
            <a:extLst>
              <a:ext uri="{FF2B5EF4-FFF2-40B4-BE49-F238E27FC236}">
                <a16:creationId xmlns:a16="http://schemas.microsoft.com/office/drawing/2014/main" id="{39685F2B-342D-3D9A-BA10-2C0435B066A5}"/>
              </a:ext>
            </a:extLst>
          </p:cNvPr>
          <p:cNvSpPr>
            <a:spLocks noGrp="1"/>
          </p:cNvSpPr>
          <p:nvPr>
            <p:ph type="subTitle" idx="1"/>
          </p:nvPr>
        </p:nvSpPr>
        <p:spPr>
          <a:xfrm>
            <a:off x="657922" y="1237785"/>
            <a:ext cx="10010078" cy="5319132"/>
          </a:xfrm>
        </p:spPr>
        <p:txBody>
          <a:bodyPr>
            <a:normAutofit fontScale="92500" lnSpcReduction="10000"/>
          </a:bodyPr>
          <a:lstStyle/>
          <a:p>
            <a:pPr algn="l"/>
            <a:r>
              <a:rPr lang="en-US" dirty="0"/>
              <a:t>One of H&amp;M’s most impactful innovations is its commitment to sustainability within its supply chain.</a:t>
            </a:r>
          </a:p>
          <a:p>
            <a:pPr algn="l"/>
            <a:r>
              <a:rPr lang="en-US" dirty="0"/>
              <a:t>Key initiatives include:</a:t>
            </a:r>
          </a:p>
          <a:p>
            <a:pPr algn="l"/>
            <a:r>
              <a:rPr lang="en-US" b="1" u="sng" dirty="0"/>
              <a:t>Recycling Programs</a:t>
            </a:r>
            <a:r>
              <a:rPr lang="en-US" dirty="0"/>
              <a:t>: H&amp;M allows customers to bring in old clothes for recycling. These materials are often used in their “Conscious” collection, which promotes eco-friendly fashion.</a:t>
            </a:r>
          </a:p>
          <a:p>
            <a:pPr algn="l"/>
            <a:r>
              <a:rPr lang="en-US" b="1" u="sng" dirty="0"/>
              <a:t>Sustainable Materials</a:t>
            </a:r>
            <a:r>
              <a:rPr lang="en-US" dirty="0"/>
              <a:t>: H&amp;M uses recycled materials, like recycled polyester, and organic options, like organic cotton. These sustainable materials reduce environmental impact.</a:t>
            </a:r>
          </a:p>
          <a:p>
            <a:pPr algn="l"/>
            <a:r>
              <a:rPr lang="en-US" b="1" u="sng" dirty="0"/>
              <a:t>Circular Fashion</a:t>
            </a:r>
            <a:r>
              <a:rPr lang="en-US" dirty="0"/>
              <a:t>: The goal is to close the loop in fashion by designing products that can be reused or recycled, minimizing waste.</a:t>
            </a:r>
          </a:p>
          <a:p>
            <a:pPr algn="l"/>
            <a:r>
              <a:rPr lang="en-US" dirty="0"/>
              <a:t>These initiatives have operational benefits, like reduced material costs and a more transparent supply chain. They align with H&amp;M's commitment to being climate positive by 2040, aiming to drastically reduce emissions and environmental footprint. Through partnerships with sustainable suppliers, H&amp;M ensures they meet ethical and environmental standards.</a:t>
            </a:r>
          </a:p>
          <a:p>
            <a:endParaRPr lang="en-US" dirty="0"/>
          </a:p>
        </p:txBody>
      </p:sp>
    </p:spTree>
    <p:extLst>
      <p:ext uri="{BB962C8B-B14F-4D97-AF65-F5344CB8AC3E}">
        <p14:creationId xmlns:p14="http://schemas.microsoft.com/office/powerpoint/2010/main" val="2422251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99D1FD2A-2BBA-4B7A-80E4-09314FE251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descr="A diagram of a circular diagram&#10;&#10;Description automatically generated">
            <a:extLst>
              <a:ext uri="{FF2B5EF4-FFF2-40B4-BE49-F238E27FC236}">
                <a16:creationId xmlns:a16="http://schemas.microsoft.com/office/drawing/2014/main" id="{F8437A2D-DAB9-ED21-F2E9-FE4A513A358F}"/>
              </a:ext>
            </a:extLst>
          </p:cNvPr>
          <p:cNvPicPr>
            <a:picLocks noChangeAspect="1"/>
          </p:cNvPicPr>
          <p:nvPr/>
        </p:nvPicPr>
        <p:blipFill>
          <a:blip r:embed="rId3"/>
          <a:srcRect r="2219" b="2"/>
          <a:stretch/>
        </p:blipFill>
        <p:spPr>
          <a:xfrm>
            <a:off x="143741" y="557189"/>
            <a:ext cx="5704401" cy="5743618"/>
          </a:xfrm>
          <a:prstGeom prst="rect">
            <a:avLst/>
          </a:prstGeom>
        </p:spPr>
      </p:pic>
      <p:pic>
        <p:nvPicPr>
          <p:cNvPr id="6" name="Picture 5" descr="A diagram of circular objects&#10;&#10;Description automatically generated">
            <a:extLst>
              <a:ext uri="{FF2B5EF4-FFF2-40B4-BE49-F238E27FC236}">
                <a16:creationId xmlns:a16="http://schemas.microsoft.com/office/drawing/2014/main" id="{D8407FE1-B2C1-AC27-9A58-BD5794442A4D}"/>
              </a:ext>
            </a:extLst>
          </p:cNvPr>
          <p:cNvPicPr>
            <a:picLocks noChangeAspect="1"/>
          </p:cNvPicPr>
          <p:nvPr/>
        </p:nvPicPr>
        <p:blipFill>
          <a:blip r:embed="rId4"/>
          <a:stretch>
            <a:fillRect/>
          </a:stretch>
        </p:blipFill>
        <p:spPr>
          <a:xfrm>
            <a:off x="5990359" y="557189"/>
            <a:ext cx="6057900" cy="5743618"/>
          </a:xfrm>
          <a:prstGeom prst="rect">
            <a:avLst/>
          </a:prstGeom>
        </p:spPr>
      </p:pic>
    </p:spTree>
    <p:extLst>
      <p:ext uri="{BB962C8B-B14F-4D97-AF65-F5344CB8AC3E}">
        <p14:creationId xmlns:p14="http://schemas.microsoft.com/office/powerpoint/2010/main" val="38657978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close-up of a catalog&#10;&#10;Description automatically generated">
            <a:extLst>
              <a:ext uri="{FF2B5EF4-FFF2-40B4-BE49-F238E27FC236}">
                <a16:creationId xmlns:a16="http://schemas.microsoft.com/office/drawing/2014/main" id="{27E39DA0-C8F2-352B-8EA9-C86FFDD5B1F1}"/>
              </a:ext>
            </a:extLst>
          </p:cNvPr>
          <p:cNvPicPr>
            <a:picLocks noChangeAspect="1"/>
          </p:cNvPicPr>
          <p:nvPr/>
        </p:nvPicPr>
        <p:blipFill>
          <a:blip r:embed="rId2"/>
          <a:stretch>
            <a:fillRect/>
          </a:stretch>
        </p:blipFill>
        <p:spPr>
          <a:xfrm>
            <a:off x="1690255" y="120650"/>
            <a:ext cx="8271163" cy="6616700"/>
          </a:xfrm>
          <a:prstGeom prst="rect">
            <a:avLst/>
          </a:prstGeom>
        </p:spPr>
      </p:pic>
    </p:spTree>
    <p:extLst>
      <p:ext uri="{BB962C8B-B14F-4D97-AF65-F5344CB8AC3E}">
        <p14:creationId xmlns:p14="http://schemas.microsoft.com/office/powerpoint/2010/main" val="6633821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F5597-D38E-5DC6-1CFB-2F034AC62C2F}"/>
              </a:ext>
            </a:extLst>
          </p:cNvPr>
          <p:cNvSpPr>
            <a:spLocks noGrp="1"/>
          </p:cNvSpPr>
          <p:nvPr>
            <p:ph type="ctrTitle"/>
          </p:nvPr>
        </p:nvSpPr>
        <p:spPr>
          <a:xfrm>
            <a:off x="75271" y="880945"/>
            <a:ext cx="11541513" cy="676930"/>
          </a:xfrm>
        </p:spPr>
        <p:txBody>
          <a:bodyPr>
            <a:noAutofit/>
          </a:bodyPr>
          <a:lstStyle/>
          <a:p>
            <a:pPr algn="l"/>
            <a:r>
              <a:rPr lang="en-US" sz="4400" dirty="0">
                <a:solidFill>
                  <a:srgbClr val="C00000"/>
                </a:solidFill>
              </a:rPr>
              <a:t>~ Automated Checkout &amp; Mobile Payment Options</a:t>
            </a:r>
          </a:p>
        </p:txBody>
      </p:sp>
      <p:sp>
        <p:nvSpPr>
          <p:cNvPr id="3" name="Subtitle 2">
            <a:extLst>
              <a:ext uri="{FF2B5EF4-FFF2-40B4-BE49-F238E27FC236}">
                <a16:creationId xmlns:a16="http://schemas.microsoft.com/office/drawing/2014/main" id="{C53C517C-4F7C-24F2-E76E-0D22EBD984EA}"/>
              </a:ext>
            </a:extLst>
          </p:cNvPr>
          <p:cNvSpPr>
            <a:spLocks noGrp="1"/>
          </p:cNvSpPr>
          <p:nvPr>
            <p:ph type="subTitle" idx="1"/>
          </p:nvPr>
        </p:nvSpPr>
        <p:spPr>
          <a:xfrm>
            <a:off x="630045" y="1393903"/>
            <a:ext cx="10431966" cy="4583152"/>
          </a:xfrm>
        </p:spPr>
        <p:txBody>
          <a:bodyPr>
            <a:normAutofit/>
          </a:bodyPr>
          <a:lstStyle/>
          <a:p>
            <a:pPr algn="l"/>
            <a:r>
              <a:rPr lang="en-US" sz="2200" dirty="0"/>
              <a:t>H&amp;M has also integrated technology to improve the shopping experience with:</a:t>
            </a:r>
          </a:p>
          <a:p>
            <a:pPr algn="l"/>
            <a:r>
              <a:rPr lang="en-US" sz="2200" b="1" u="sng" dirty="0"/>
              <a:t>Automated Checkout</a:t>
            </a:r>
            <a:r>
              <a:rPr lang="en-US" sz="2200" dirty="0"/>
              <a:t>: By implementing self-checkout kiosks and RFID technology, H&amp;M has sped up the checkout process. This reduces customer wait times and makes shopping more convenient.</a:t>
            </a:r>
          </a:p>
          <a:p>
            <a:pPr algn="l"/>
            <a:r>
              <a:rPr lang="en-US" sz="2200" b="1" u="sng" dirty="0"/>
              <a:t>Mobile Payments</a:t>
            </a:r>
            <a:r>
              <a:rPr lang="en-US" sz="2200" dirty="0"/>
              <a:t>: Customers can use contactless payment options, which became especially relevant post-pandemic. This integration supports a safer and more efficient shopping experience.</a:t>
            </a:r>
          </a:p>
          <a:p>
            <a:pPr algn="l"/>
            <a:r>
              <a:rPr lang="en-US" sz="2200" dirty="0"/>
              <a:t>These technologies reduce the need for staff at checkout counters, allowing employees to focus on customer service. Automated checkout also cuts down on operational costs related to cash handling and labor. The initial setup is an investment, but the long-term savings in labor and increased customer satisfaction provide a solid return on investment, especially when scaled across U.S. stores.</a:t>
            </a:r>
          </a:p>
          <a:p>
            <a:endParaRPr lang="en-US" dirty="0"/>
          </a:p>
        </p:txBody>
      </p:sp>
    </p:spTree>
    <p:extLst>
      <p:ext uri="{BB962C8B-B14F-4D97-AF65-F5344CB8AC3E}">
        <p14:creationId xmlns:p14="http://schemas.microsoft.com/office/powerpoint/2010/main" val="21851144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5B97239-2685-48C8-8104-1D4E4E383D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store with clothes on swingers&#10;&#10;Description automatically generated">
            <a:extLst>
              <a:ext uri="{FF2B5EF4-FFF2-40B4-BE49-F238E27FC236}">
                <a16:creationId xmlns:a16="http://schemas.microsoft.com/office/drawing/2014/main" id="{6F9A38BC-E1D6-55DD-12F8-7449F28E0030}"/>
              </a:ext>
            </a:extLst>
          </p:cNvPr>
          <p:cNvPicPr>
            <a:picLocks noChangeAspect="1"/>
          </p:cNvPicPr>
          <p:nvPr/>
        </p:nvPicPr>
        <p:blipFill>
          <a:blip r:embed="rId2"/>
          <a:srcRect t="7982" r="-2" b="21973"/>
          <a:stretch/>
        </p:blipFill>
        <p:spPr>
          <a:xfrm>
            <a:off x="321734" y="321733"/>
            <a:ext cx="5674894" cy="3030842"/>
          </a:xfrm>
          <a:prstGeom prst="rect">
            <a:avLst/>
          </a:prstGeom>
        </p:spPr>
      </p:pic>
      <p:pic>
        <p:nvPicPr>
          <p:cNvPr id="9" name="Picture 8" descr="A person standing at a counter&#10;&#10;Description automatically generated">
            <a:extLst>
              <a:ext uri="{FF2B5EF4-FFF2-40B4-BE49-F238E27FC236}">
                <a16:creationId xmlns:a16="http://schemas.microsoft.com/office/drawing/2014/main" id="{904CA5F6-1673-48A3-01D0-1C7572EE4853}"/>
              </a:ext>
            </a:extLst>
          </p:cNvPr>
          <p:cNvPicPr>
            <a:picLocks noChangeAspect="1"/>
          </p:cNvPicPr>
          <p:nvPr/>
        </p:nvPicPr>
        <p:blipFill>
          <a:blip r:embed="rId3"/>
          <a:srcRect r="1" b="6640"/>
          <a:stretch/>
        </p:blipFill>
        <p:spPr>
          <a:xfrm>
            <a:off x="321735" y="3524289"/>
            <a:ext cx="2676579" cy="2776517"/>
          </a:xfrm>
          <a:prstGeom prst="rect">
            <a:avLst/>
          </a:prstGeom>
        </p:spPr>
      </p:pic>
      <p:pic>
        <p:nvPicPr>
          <p:cNvPr id="5" name="Picture 4" descr="A hand holding a phone and a device&#10;&#10;Description automatically generated">
            <a:extLst>
              <a:ext uri="{FF2B5EF4-FFF2-40B4-BE49-F238E27FC236}">
                <a16:creationId xmlns:a16="http://schemas.microsoft.com/office/drawing/2014/main" id="{57E65234-133C-F0AD-2721-ED94718C69BF}"/>
              </a:ext>
            </a:extLst>
          </p:cNvPr>
          <p:cNvPicPr>
            <a:picLocks noChangeAspect="1"/>
          </p:cNvPicPr>
          <p:nvPr/>
        </p:nvPicPr>
        <p:blipFill>
          <a:blip r:embed="rId4"/>
          <a:srcRect r="18531" b="-1"/>
          <a:stretch/>
        </p:blipFill>
        <p:spPr>
          <a:xfrm>
            <a:off x="3159553" y="3514855"/>
            <a:ext cx="2837076" cy="2785951"/>
          </a:xfrm>
          <a:prstGeom prst="rect">
            <a:avLst/>
          </a:prstGeom>
        </p:spPr>
      </p:pic>
      <p:pic>
        <p:nvPicPr>
          <p:cNvPr id="7" name="Picture 6" descr="A person holding a phone&#10;&#10;Description automatically generated">
            <a:extLst>
              <a:ext uri="{FF2B5EF4-FFF2-40B4-BE49-F238E27FC236}">
                <a16:creationId xmlns:a16="http://schemas.microsoft.com/office/drawing/2014/main" id="{02DFB6F2-801E-224C-B4B3-3A89936E8DBD}"/>
              </a:ext>
            </a:extLst>
          </p:cNvPr>
          <p:cNvPicPr>
            <a:picLocks noChangeAspect="1"/>
          </p:cNvPicPr>
          <p:nvPr/>
        </p:nvPicPr>
        <p:blipFill>
          <a:blip r:embed="rId5"/>
          <a:srcRect l="4849" r="2" b="2"/>
          <a:stretch/>
        </p:blipFill>
        <p:spPr>
          <a:xfrm>
            <a:off x="6195373" y="321733"/>
            <a:ext cx="5674892" cy="5979074"/>
          </a:xfrm>
          <a:prstGeom prst="rect">
            <a:avLst/>
          </a:prstGeom>
        </p:spPr>
      </p:pic>
    </p:spTree>
    <p:extLst>
      <p:ext uri="{BB962C8B-B14F-4D97-AF65-F5344CB8AC3E}">
        <p14:creationId xmlns:p14="http://schemas.microsoft.com/office/powerpoint/2010/main" val="28073785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erson touching a screen&#10;&#10;Description automatically generated">
            <a:extLst>
              <a:ext uri="{FF2B5EF4-FFF2-40B4-BE49-F238E27FC236}">
                <a16:creationId xmlns:a16="http://schemas.microsoft.com/office/drawing/2014/main" id="{58AD2B1D-100E-399D-8EE6-F09EB1CFC302}"/>
              </a:ext>
            </a:extLst>
          </p:cNvPr>
          <p:cNvPicPr>
            <a:picLocks noChangeAspect="1"/>
          </p:cNvPicPr>
          <p:nvPr/>
        </p:nvPicPr>
        <p:blipFill>
          <a:blip r:embed="rId2"/>
          <a:stretch>
            <a:fillRect/>
          </a:stretch>
        </p:blipFill>
        <p:spPr>
          <a:xfrm>
            <a:off x="0" y="112569"/>
            <a:ext cx="5666509" cy="6399067"/>
          </a:xfrm>
          <a:prstGeom prst="rect">
            <a:avLst/>
          </a:prstGeom>
        </p:spPr>
      </p:pic>
      <p:sp>
        <p:nvSpPr>
          <p:cNvPr id="4" name="TextBox 3">
            <a:extLst>
              <a:ext uri="{FF2B5EF4-FFF2-40B4-BE49-F238E27FC236}">
                <a16:creationId xmlns:a16="http://schemas.microsoft.com/office/drawing/2014/main" id="{577F57DC-D77B-D498-3BDA-69AE933F000F}"/>
              </a:ext>
            </a:extLst>
          </p:cNvPr>
          <p:cNvSpPr txBox="1"/>
          <p:nvPr/>
        </p:nvSpPr>
        <p:spPr>
          <a:xfrm>
            <a:off x="6096000" y="1316497"/>
            <a:ext cx="5441759" cy="3785652"/>
          </a:xfrm>
          <a:prstGeom prst="rect">
            <a:avLst/>
          </a:prstGeom>
          <a:noFill/>
        </p:spPr>
        <p:txBody>
          <a:bodyPr wrap="square" rtlCol="0">
            <a:spAutoFit/>
          </a:bodyPr>
          <a:lstStyle/>
          <a:p>
            <a:r>
              <a:rPr lang="en-US" sz="2400" b="0" i="0" dirty="0">
                <a:solidFill>
                  <a:srgbClr val="2C2C2C"/>
                </a:solidFill>
                <a:effectLst/>
                <a:highlight>
                  <a:srgbClr val="FFFFFF"/>
                </a:highlight>
              </a:rPr>
              <a:t>H&amp;M Group is now rolling out a pilot in COS stores, US, where tech-enabled in-store shopping solutions provide visitors with seamless payment options, personalized styling recommendations, faster checkout, and upgraded delivery/return options. This is one example of H&amp;M Group’s ambition to pilot new technologies that meet customers’ demands.</a:t>
            </a:r>
            <a:endParaRPr lang="en-US" sz="2400" dirty="0"/>
          </a:p>
        </p:txBody>
      </p:sp>
    </p:spTree>
    <p:extLst>
      <p:ext uri="{BB962C8B-B14F-4D97-AF65-F5344CB8AC3E}">
        <p14:creationId xmlns:p14="http://schemas.microsoft.com/office/powerpoint/2010/main" val="38496820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322</TotalTime>
  <Words>1215</Words>
  <Application>Microsoft Macintosh PowerPoint</Application>
  <PresentationFormat>Widescreen</PresentationFormat>
  <Paragraphs>67</Paragraphs>
  <Slides>21</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Aptos</vt:lpstr>
      <vt:lpstr>Aptos Display</vt:lpstr>
      <vt:lpstr>Arial</vt:lpstr>
      <vt:lpstr>Calibri</vt:lpstr>
      <vt:lpstr>Wingdings</vt:lpstr>
      <vt:lpstr>Office Theme</vt:lpstr>
      <vt:lpstr>PowerPoint Presentation</vt:lpstr>
      <vt:lpstr>H&amp;M’s Operational Innovations in the Fashion Retail Industry </vt:lpstr>
      <vt:lpstr>H&amp;M’s Operational Innovations</vt:lpstr>
      <vt:lpstr>~ Sustainability Initiatives in the Supply Chain</vt:lpstr>
      <vt:lpstr>PowerPoint Presentation</vt:lpstr>
      <vt:lpstr>PowerPoint Presentation</vt:lpstr>
      <vt:lpstr>~ Automated Checkout &amp; Mobile Payment Options</vt:lpstr>
      <vt:lpstr>PowerPoint Presentation</vt:lpstr>
      <vt:lpstr>PowerPoint Presentation</vt:lpstr>
      <vt:lpstr>~ Approach To Fast Fashion and Demand Forecasting</vt:lpstr>
      <vt:lpstr>PowerPoint Presentation</vt:lpstr>
      <vt:lpstr>Demand Forecasting Techniques</vt:lpstr>
      <vt:lpstr>PowerPoint Presentation</vt:lpstr>
      <vt:lpstr>Financial&amp; Environmental Impact</vt:lpstr>
      <vt:lpstr>PowerPoint Presentation</vt:lpstr>
      <vt:lpstr>PowerPoint Presentation</vt:lpstr>
      <vt:lpstr>PowerPoint Presentation</vt:lpstr>
      <vt:lpstr>PowerPoint Presentation</vt:lpstr>
      <vt:lpstr>Summary</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Divya Pravalika Padala</dc:creator>
  <cp:lastModifiedBy>Divya Pravalika Padala</cp:lastModifiedBy>
  <cp:revision>10</cp:revision>
  <dcterms:created xsi:type="dcterms:W3CDTF">2024-11-14T18:45:47Z</dcterms:created>
  <dcterms:modified xsi:type="dcterms:W3CDTF">2024-11-20T18:01:16Z</dcterms:modified>
</cp:coreProperties>
</file>

<file path=docProps/thumbnail.jpeg>
</file>